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258" r:id="rId2"/>
    <p:sldId id="272" r:id="rId3"/>
    <p:sldId id="260" r:id="rId4"/>
    <p:sldId id="354" r:id="rId5"/>
    <p:sldId id="355" r:id="rId6"/>
    <p:sldId id="362" r:id="rId7"/>
    <p:sldId id="361" r:id="rId8"/>
    <p:sldId id="341" r:id="rId9"/>
    <p:sldId id="313" r:id="rId10"/>
    <p:sldId id="314" r:id="rId11"/>
    <p:sldId id="353" r:id="rId12"/>
    <p:sldId id="365" r:id="rId13"/>
    <p:sldId id="343" r:id="rId14"/>
    <p:sldId id="325" r:id="rId15"/>
    <p:sldId id="326" r:id="rId16"/>
    <p:sldId id="356" r:id="rId17"/>
    <p:sldId id="342" r:id="rId18"/>
    <p:sldId id="320" r:id="rId19"/>
    <p:sldId id="303" r:id="rId20"/>
    <p:sldId id="346" r:id="rId21"/>
    <p:sldId id="336" r:id="rId22"/>
    <p:sldId id="307" r:id="rId23"/>
    <p:sldId id="339" r:id="rId24"/>
    <p:sldId id="337" r:id="rId25"/>
    <p:sldId id="357" r:id="rId26"/>
    <p:sldId id="344" r:id="rId27"/>
    <p:sldId id="327" r:id="rId28"/>
    <p:sldId id="334" r:id="rId29"/>
    <p:sldId id="352" r:id="rId30"/>
    <p:sldId id="274" r:id="rId31"/>
    <p:sldId id="282" r:id="rId32"/>
    <p:sldId id="276" r:id="rId33"/>
    <p:sldId id="277" r:id="rId34"/>
    <p:sldId id="281" r:id="rId35"/>
    <p:sldId id="358" r:id="rId36"/>
    <p:sldId id="340" r:id="rId37"/>
    <p:sldId id="348" r:id="rId38"/>
    <p:sldId id="349" r:id="rId39"/>
    <p:sldId id="329" r:id="rId40"/>
    <p:sldId id="331" r:id="rId41"/>
    <p:sldId id="330" r:id="rId42"/>
    <p:sldId id="332" r:id="rId43"/>
    <p:sldId id="347" r:id="rId44"/>
    <p:sldId id="359" r:id="rId45"/>
    <p:sldId id="291" r:id="rId46"/>
    <p:sldId id="351" r:id="rId47"/>
    <p:sldId id="364" r:id="rId48"/>
    <p:sldId id="293" r:id="rId49"/>
    <p:sldId id="360" r:id="rId50"/>
    <p:sldId id="345" r:id="rId51"/>
    <p:sldId id="290" r:id="rId52"/>
    <p:sldId id="363" r:id="rId53"/>
    <p:sldId id="294" r:id="rId54"/>
    <p:sldId id="292" r:id="rId55"/>
  </p:sldIdLst>
  <p:sldSz cx="12192000" cy="6858000"/>
  <p:notesSz cx="6858000" cy="9144000"/>
  <p:defaultTextStyle>
    <a:defPPr>
      <a:defRPr lang="en-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oyan Dimitrov (Стоян Димитров)" initials="SD(Д" lastIdx="1" clrIdx="0">
    <p:extLst>
      <p:ext uri="{19B8F6BF-5375-455C-9EA6-DF929625EA0E}">
        <p15:presenceInfo xmlns:p15="http://schemas.microsoft.com/office/powerpoint/2012/main" userId="S::stoyan-petrov.dimitrov@mail.schwarz::affb865e-0626-44d2-a9e5-8adbfc2bb7b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026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684"/>
    <p:restoredTop sz="74589"/>
  </p:normalViewPr>
  <p:slideViewPr>
    <p:cSldViewPr snapToGrid="0" snapToObjects="1">
      <p:cViewPr varScale="1">
        <p:scale>
          <a:sx n="135" d="100"/>
          <a:sy n="135" d="100"/>
        </p:scale>
        <p:origin x="197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A4823F-E64B-C649-8396-C5FA78D1E373}" type="datetimeFigureOut">
              <a:rPr lang="en-GB" smtClean="0"/>
              <a:t>10/09/2021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BEE815-2126-984D-8185-3C7DA0E5E728}" type="slidenum">
              <a:rPr lang="en-GB" smtClean="0"/>
              <a:t>‹#›</a:t>
            </a:fld>
            <a:endParaRPr lang="en-GB"/>
          </a:p>
        </p:txBody>
      </p:sp>
    </p:spTree>
    <p:extLst>
      <p:ext uri="{BB962C8B-B14F-4D97-AF65-F5344CB8AC3E}">
        <p14:creationId xmlns:p14="http://schemas.microsoft.com/office/powerpoint/2010/main" val="19693893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 everyone and welcome to my talk about APIs, Contracts and API development.</a:t>
            </a:r>
          </a:p>
        </p:txBody>
      </p:sp>
      <p:sp>
        <p:nvSpPr>
          <p:cNvPr id="4" name="Slide Number Placeholder 3"/>
          <p:cNvSpPr>
            <a:spLocks noGrp="1"/>
          </p:cNvSpPr>
          <p:nvPr>
            <p:ph type="sldNum" sz="quarter" idx="5"/>
          </p:nvPr>
        </p:nvSpPr>
        <p:spPr/>
        <p:txBody>
          <a:bodyPr/>
          <a:lstStyle/>
          <a:p>
            <a:fld id="{52BEE815-2126-984D-8185-3C7DA0E5E728}" type="slidenum">
              <a:rPr lang="en-GB" smtClean="0"/>
              <a:t>1</a:t>
            </a:fld>
            <a:endParaRPr lang="en-GB"/>
          </a:p>
        </p:txBody>
      </p:sp>
    </p:spTree>
    <p:extLst>
      <p:ext uri="{BB962C8B-B14F-4D97-AF65-F5344CB8AC3E}">
        <p14:creationId xmlns:p14="http://schemas.microsoft.com/office/powerpoint/2010/main" val="51291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latin typeface="Arial" panose="020B0604020202020204" pitchFamily="34" charset="0"/>
                <a:cs typeface="Arial" panose="020B0604020202020204" pitchFamily="34" charset="0"/>
              </a:rPr>
              <a:t>WHEN THE CODE COMES FIRST</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This is a synchronous flow, encountered in the traditional waterfall software development.</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Delays at any point in time will push back the overall delivery of the product.</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Feedback is gathered later, so changes are costly since time and resources have already been invested earlier in the product.</a:t>
            </a:r>
          </a:p>
          <a:p>
            <a:endParaRPr lang="en-GB" sz="1200" dirty="0">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52BEE815-2126-984D-8185-3C7DA0E5E728}" type="slidenum">
              <a:rPr lang="en-GB" smtClean="0"/>
              <a:t>10</a:t>
            </a:fld>
            <a:endParaRPr lang="en-GB"/>
          </a:p>
        </p:txBody>
      </p:sp>
    </p:spTree>
    <p:extLst>
      <p:ext uri="{BB962C8B-B14F-4D97-AF65-F5344CB8AC3E}">
        <p14:creationId xmlns:p14="http://schemas.microsoft.com/office/powerpoint/2010/main" val="1424031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latin typeface="Arial" panose="020B0604020202020204" pitchFamily="34" charset="0"/>
                <a:cs typeface="Arial" panose="020B0604020202020204" pitchFamily="34" charset="0"/>
              </a:rPr>
              <a:t>Design First approach or API-first development, is a strategy in which the first order of business is to develop an API that puts your client’s developers first.</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With an API-first approach, instead of starting with code, you start with design, planning, mocks, and tests of the API.</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This process is aligned with agile software development. </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It allows the team and any stakeholders, technical and non-technical, to weigh in on the direction and functionality, early and often, before a lot of time and effort is sunk into the project. </a:t>
            </a:r>
            <a:endParaRPr lang="bg-BG" sz="1200" dirty="0">
              <a:latin typeface="Arial" panose="020B0604020202020204" pitchFamily="34" charset="0"/>
              <a:cs typeface="Arial" panose="020B0604020202020204" pitchFamily="34" charset="0"/>
            </a:endParaRP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Once the direction has been solidified, the design then serves as the contract that all teams can begin working towards in parallel.</a:t>
            </a:r>
          </a:p>
        </p:txBody>
      </p:sp>
      <p:sp>
        <p:nvSpPr>
          <p:cNvPr id="4" name="Slide Number Placeholder 3"/>
          <p:cNvSpPr>
            <a:spLocks noGrp="1"/>
          </p:cNvSpPr>
          <p:nvPr>
            <p:ph type="sldNum" sz="quarter" idx="5"/>
          </p:nvPr>
        </p:nvSpPr>
        <p:spPr/>
        <p:txBody>
          <a:bodyPr/>
          <a:lstStyle/>
          <a:p>
            <a:fld id="{52BEE815-2126-984D-8185-3C7DA0E5E728}" type="slidenum">
              <a:rPr lang="en-GB" smtClean="0"/>
              <a:t>11</a:t>
            </a:fld>
            <a:endParaRPr lang="en-GB"/>
          </a:p>
        </p:txBody>
      </p:sp>
    </p:spTree>
    <p:extLst>
      <p:ext uri="{BB962C8B-B14F-4D97-AF65-F5344CB8AC3E}">
        <p14:creationId xmlns:p14="http://schemas.microsoft.com/office/powerpoint/2010/main" val="3781959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diagram is the Code First vicious circle.</a:t>
            </a:r>
          </a:p>
          <a:p>
            <a:r>
              <a:rPr lang="en-GB" dirty="0"/>
              <a:t>And the second one depicts the much more lean Design First approach.</a:t>
            </a:r>
          </a:p>
          <a:p>
            <a:r>
              <a:rPr lang="en-GB" dirty="0"/>
              <a:t>What about documentation?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Do any of these look or sound familiar?</a:t>
            </a:r>
          </a:p>
          <a:p>
            <a:endParaRPr lang="en-GB" dirty="0"/>
          </a:p>
        </p:txBody>
      </p:sp>
      <p:sp>
        <p:nvSpPr>
          <p:cNvPr id="4" name="Slide Number Placeholder 3"/>
          <p:cNvSpPr>
            <a:spLocks noGrp="1"/>
          </p:cNvSpPr>
          <p:nvPr>
            <p:ph type="sldNum" sz="quarter" idx="5"/>
          </p:nvPr>
        </p:nvSpPr>
        <p:spPr/>
        <p:txBody>
          <a:bodyPr/>
          <a:lstStyle/>
          <a:p>
            <a:fld id="{52BEE815-2126-984D-8185-3C7DA0E5E728}" type="slidenum">
              <a:rPr lang="en-GB" smtClean="0"/>
              <a:t>12</a:t>
            </a:fld>
            <a:endParaRPr lang="en-GB"/>
          </a:p>
        </p:txBody>
      </p:sp>
    </p:spTree>
    <p:extLst>
      <p:ext uri="{BB962C8B-B14F-4D97-AF65-F5344CB8AC3E}">
        <p14:creationId xmlns:p14="http://schemas.microsoft.com/office/powerpoint/2010/main" val="42255654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noProof="0" dirty="0">
                <a:latin typeface="Arial" panose="020B0604020202020204" pitchFamily="34" charset="0"/>
                <a:cs typeface="Arial" panose="020B0604020202020204" pitchFamily="34" charset="0"/>
              </a:rPr>
              <a:t>We can already see that the Design First and or API First is the better approach.</a:t>
            </a:r>
          </a:p>
          <a:p>
            <a:endParaRPr lang="en-GB"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600" noProof="0" dirty="0">
                <a:latin typeface="Arial" panose="020B0604020202020204" pitchFamily="34" charset="0"/>
                <a:cs typeface="Arial" panose="020B0604020202020204" pitchFamily="34" charset="0"/>
              </a:rPr>
              <a:t>But why?</a:t>
            </a:r>
          </a:p>
        </p:txBody>
      </p:sp>
      <p:sp>
        <p:nvSpPr>
          <p:cNvPr id="4" name="Slide Number Placeholder 3"/>
          <p:cNvSpPr>
            <a:spLocks noGrp="1"/>
          </p:cNvSpPr>
          <p:nvPr>
            <p:ph type="sldNum" sz="quarter" idx="5"/>
          </p:nvPr>
        </p:nvSpPr>
        <p:spPr/>
        <p:txBody>
          <a:bodyPr/>
          <a:lstStyle/>
          <a:p>
            <a:fld id="{52BEE815-2126-984D-8185-3C7DA0E5E728}" type="slidenum">
              <a:rPr lang="en-GB" smtClean="0"/>
              <a:t>13</a:t>
            </a:fld>
            <a:endParaRPr lang="en-GB"/>
          </a:p>
        </p:txBody>
      </p:sp>
    </p:spTree>
    <p:extLst>
      <p:ext uri="{BB962C8B-B14F-4D97-AF65-F5344CB8AC3E}">
        <p14:creationId xmlns:p14="http://schemas.microsoft.com/office/powerpoint/2010/main" val="34193212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latin typeface="Arial" panose="020B0604020202020204" pitchFamily="34" charset="0"/>
                <a:cs typeface="Arial" panose="020B0604020202020204" pitchFamily="34" charset="0"/>
              </a:rPr>
              <a:t>In a world where speed-to-market holds a premium, why would you spend valuable building time to focus on the API first? Is it worth it? </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There are several benefits for choosing this approach that potentially outweigh delaying your time-to-market.</a:t>
            </a:r>
          </a:p>
          <a:p>
            <a:endParaRPr lang="en-GB" sz="1200"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Earlier validation:</a:t>
            </a:r>
            <a:r>
              <a:rPr lang="en-GB" sz="1200" dirty="0">
                <a:latin typeface="Arial" panose="020B0604020202020204" pitchFamily="34" charset="0"/>
                <a:cs typeface="Arial" panose="020B0604020202020204" pitchFamily="34" charset="0"/>
              </a:rPr>
              <a:t> early feedback allows the team to adapt to new inputs while the cost is still low.</a:t>
            </a:r>
          </a:p>
          <a:p>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Clear abstraction layer:</a:t>
            </a:r>
            <a:r>
              <a:rPr lang="en-GB" sz="1200" dirty="0">
                <a:latin typeface="Arial" panose="020B0604020202020204" pitchFamily="34" charset="0"/>
                <a:cs typeface="Arial" panose="020B0604020202020204" pitchFamily="34" charset="0"/>
              </a:rPr>
              <a:t> showing only the necessary details to the intended user hides internal complexity. </a:t>
            </a:r>
          </a:p>
          <a:p>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Decoupling dependencies:</a:t>
            </a:r>
            <a:r>
              <a:rPr lang="en-GB" sz="1200" dirty="0">
                <a:latin typeface="Arial" panose="020B0604020202020204" pitchFamily="34" charset="0"/>
                <a:cs typeface="Arial" panose="020B0604020202020204" pitchFamily="34" charset="0"/>
              </a:rPr>
              <a:t> by having a contract between services, work can progress in parallel, independent of other teams.</a:t>
            </a:r>
          </a:p>
          <a:p>
            <a:pPr marL="0" indent="0">
              <a:buNone/>
            </a:pPr>
            <a:endParaRPr lang="en-GB" sz="1200"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Ensures the quality, predictability, and stability:</a:t>
            </a:r>
            <a:r>
              <a:rPr lang="en-GB" sz="1200" dirty="0">
                <a:latin typeface="Arial" panose="020B0604020202020204" pitchFamily="34" charset="0"/>
                <a:cs typeface="Arial" panose="020B0604020202020204" pitchFamily="34" charset="0"/>
              </a:rPr>
              <a:t> to withstand web clients, mobile users and other developers.</a:t>
            </a:r>
          </a:p>
          <a:p>
            <a:endParaRPr lang="en-GB"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52BEE815-2126-984D-8185-3C7DA0E5E728}" type="slidenum">
              <a:rPr lang="en-GB" smtClean="0"/>
              <a:t>14</a:t>
            </a:fld>
            <a:endParaRPr lang="en-GB"/>
          </a:p>
        </p:txBody>
      </p:sp>
    </p:spTree>
    <p:extLst>
      <p:ext uri="{BB962C8B-B14F-4D97-AF65-F5344CB8AC3E}">
        <p14:creationId xmlns:p14="http://schemas.microsoft.com/office/powerpoint/2010/main" val="15433049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b="1" i="1" dirty="0">
                <a:latin typeface="Arial" panose="020B0604020202020204" pitchFamily="34" charset="0"/>
                <a:cs typeface="Arial" panose="020B0604020202020204" pitchFamily="34" charset="0"/>
              </a:rPr>
              <a:t>A couple of real world examples.</a:t>
            </a:r>
          </a:p>
          <a:p>
            <a:pPr marL="0" indent="0">
              <a:buNone/>
            </a:pPr>
            <a:endParaRPr lang="en-GB" sz="1200" b="1" i="1" dirty="0">
              <a:latin typeface="Arial" panose="020B0604020202020204" pitchFamily="34" charset="0"/>
              <a:cs typeface="Arial" panose="020B0604020202020204" pitchFamily="34" charset="0"/>
            </a:endParaRPr>
          </a:p>
          <a:p>
            <a:pPr marL="0" indent="0">
              <a:buNone/>
            </a:pPr>
            <a:r>
              <a:rPr lang="en-GB" sz="1200" dirty="0">
                <a:latin typeface="Arial" panose="020B0604020202020204" pitchFamily="34" charset="0"/>
                <a:cs typeface="Arial" panose="020B0604020202020204" pitchFamily="34" charset="0"/>
              </a:rPr>
              <a:t>Twilio has an API-first cloud platform is tailor-made to support their partners.</a:t>
            </a:r>
          </a:p>
          <a:p>
            <a:pPr marL="0" indent="0">
              <a:buNone/>
            </a:pPr>
            <a:endParaRPr lang="en-GB" sz="1200" b="1" i="1" dirty="0">
              <a:latin typeface="Arial" panose="020B0604020202020204" pitchFamily="34" charset="0"/>
              <a:cs typeface="Arial" panose="020B0604020202020204" pitchFamily="34" charset="0"/>
            </a:endParaRPr>
          </a:p>
          <a:p>
            <a:pPr marL="0" indent="0">
              <a:buNone/>
            </a:pPr>
            <a:r>
              <a:rPr lang="en-GB" sz="1200" b="1" i="1" dirty="0">
                <a:latin typeface="Arial" panose="020B0604020202020204" pitchFamily="34" charset="0"/>
                <a:cs typeface="Arial" panose="020B0604020202020204" pitchFamily="34" charset="0"/>
              </a:rPr>
              <a:t>Speaking from personal experience at the BBC:</a:t>
            </a:r>
          </a:p>
          <a:p>
            <a:pPr marL="0" indent="0">
              <a:buNone/>
            </a:pPr>
            <a:r>
              <a:rPr lang="en-GB" sz="1200" dirty="0">
                <a:latin typeface="Arial" panose="020B0604020202020204" pitchFamily="34" charset="0"/>
                <a:cs typeface="Arial" panose="020B0604020202020204" pitchFamily="34" charset="0"/>
              </a:rPr>
              <a:t>Building a new Breaking News App in time for Elections with a cross-team effort of 4 teams in 3 different locations. Our main channel of communication was an API contract. Without it, we wouldn’t have made it in time.</a:t>
            </a:r>
          </a:p>
          <a:p>
            <a:pPr marL="0" indent="0">
              <a:buNone/>
            </a:pPr>
            <a:endParaRPr lang="en-GB" sz="1200" b="1" i="1" dirty="0">
              <a:latin typeface="Arial" panose="020B0604020202020204" pitchFamily="34" charset="0"/>
              <a:cs typeface="Arial" panose="020B0604020202020204" pitchFamily="34" charset="0"/>
            </a:endParaRPr>
          </a:p>
          <a:p>
            <a:pPr marL="0" indent="0">
              <a:buNone/>
            </a:pPr>
            <a:r>
              <a:rPr lang="en-GB" sz="1200" b="1" i="1" dirty="0">
                <a:latin typeface="Arial" panose="020B0604020202020204" pitchFamily="34" charset="0"/>
                <a:cs typeface="Arial" panose="020B0604020202020204" pitchFamily="34" charset="0"/>
              </a:rPr>
              <a:t>Again speaking from personal experience in Schwarz IT:</a:t>
            </a:r>
          </a:p>
          <a:p>
            <a:pPr marL="0" indent="0">
              <a:buNone/>
            </a:pPr>
            <a:r>
              <a:rPr lang="en-GB" sz="1200" dirty="0">
                <a:latin typeface="Arial" panose="020B0604020202020204" pitchFamily="34" charset="0"/>
                <a:cs typeface="Arial" panose="020B0604020202020204" pitchFamily="34" charset="0"/>
              </a:rPr>
              <a:t>We use spec-first API design and have seen some great benefits including reduced development times, tighter feedback loops, and better API design overall. All of our back-end services have accompanying spec projects. Currently most of them are Interfaces, but we are slowly moving them to </a:t>
            </a:r>
            <a:r>
              <a:rPr lang="en-GB" sz="1200" dirty="0" err="1">
                <a:latin typeface="Arial" panose="020B0604020202020204" pitchFamily="34" charset="0"/>
                <a:cs typeface="Arial" panose="020B0604020202020204" pitchFamily="34" charset="0"/>
              </a:rPr>
              <a:t>OpenAPI</a:t>
            </a:r>
            <a:r>
              <a:rPr lang="en-GB" sz="1200" dirty="0">
                <a:latin typeface="Arial" panose="020B0604020202020204" pitchFamily="34" charset="0"/>
                <a:cs typeface="Arial" panose="020B0604020202020204" pitchFamily="34" charset="0"/>
              </a:rPr>
              <a:t> specs and intend to use it for any new projects from the start.</a:t>
            </a:r>
          </a:p>
          <a:p>
            <a:endParaRPr lang="en-GB" dirty="0"/>
          </a:p>
        </p:txBody>
      </p:sp>
      <p:sp>
        <p:nvSpPr>
          <p:cNvPr id="4" name="Slide Number Placeholder 3"/>
          <p:cNvSpPr>
            <a:spLocks noGrp="1"/>
          </p:cNvSpPr>
          <p:nvPr>
            <p:ph type="sldNum" sz="quarter" idx="5"/>
          </p:nvPr>
        </p:nvSpPr>
        <p:spPr/>
        <p:txBody>
          <a:bodyPr/>
          <a:lstStyle/>
          <a:p>
            <a:fld id="{52BEE815-2126-984D-8185-3C7DA0E5E728}" type="slidenum">
              <a:rPr lang="en-GB" smtClean="0"/>
              <a:t>15</a:t>
            </a:fld>
            <a:endParaRPr lang="en-GB"/>
          </a:p>
        </p:txBody>
      </p:sp>
    </p:spTree>
    <p:extLst>
      <p:ext uri="{BB962C8B-B14F-4D97-AF65-F5344CB8AC3E}">
        <p14:creationId xmlns:p14="http://schemas.microsoft.com/office/powerpoint/2010/main" val="13851678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dirty="0">
                <a:latin typeface="Arial" panose="020B0604020202020204" pitchFamily="34" charset="0"/>
                <a:cs typeface="Arial" panose="020B0604020202020204" pitchFamily="34" charset="0"/>
              </a:rPr>
              <a:t>Random wolf fact.</a:t>
            </a:r>
          </a:p>
          <a:p>
            <a:pPr marL="0" indent="0">
              <a:buNone/>
            </a:pPr>
            <a:endParaRPr lang="en-GB"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1" dirty="0">
                <a:latin typeface="Arial" panose="020B0604020202020204" pitchFamily="34" charset="0"/>
                <a:cs typeface="Arial" panose="020B0604020202020204" pitchFamily="34" charset="0"/>
              </a:rPr>
              <a:t>True love</a:t>
            </a:r>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Once a wolf has found a mate, they tend to stay together for better or worse, through sickness and health, often until death due them part. </a:t>
            </a:r>
          </a:p>
          <a:p>
            <a:r>
              <a:rPr lang="en-GB" sz="1200" dirty="0">
                <a:latin typeface="Arial" panose="020B0604020202020204" pitchFamily="34" charset="0"/>
                <a:cs typeface="Arial" panose="020B0604020202020204" pitchFamily="34" charset="0"/>
              </a:rPr>
              <a:t>They have been known to sacrifice themselves for the survival of other wolves. </a:t>
            </a:r>
          </a:p>
          <a:p>
            <a:r>
              <a:rPr lang="en-GB" sz="1200" dirty="0">
                <a:latin typeface="Arial" panose="020B0604020202020204" pitchFamily="34" charset="0"/>
                <a:cs typeface="Arial" panose="020B0604020202020204" pitchFamily="34" charset="0"/>
              </a:rPr>
              <a:t>So, move over Romeo and Juliet!</a:t>
            </a:r>
          </a:p>
          <a:p>
            <a:pPr marL="0" indent="0">
              <a:buNone/>
            </a:pPr>
            <a:endParaRPr lang="en-GB"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52BEE815-2126-984D-8185-3C7DA0E5E728}" type="slidenum">
              <a:rPr lang="en-GB" smtClean="0"/>
              <a:t>16</a:t>
            </a:fld>
            <a:endParaRPr lang="en-GB"/>
          </a:p>
        </p:txBody>
      </p:sp>
    </p:spTree>
    <p:extLst>
      <p:ext uri="{BB962C8B-B14F-4D97-AF65-F5344CB8AC3E}">
        <p14:creationId xmlns:p14="http://schemas.microsoft.com/office/powerpoint/2010/main" val="3220453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noProof="0" dirty="0">
                <a:latin typeface="Arial" panose="020B0604020202020204" pitchFamily="34" charset="0"/>
                <a:cs typeface="Arial" panose="020B0604020202020204" pitchFamily="34" charset="0"/>
              </a:rPr>
              <a:t>Now let’s drill down a little bit deeper, let’s talk about API development in terms of  </a:t>
            </a:r>
            <a:r>
              <a:rPr lang="en-GB" sz="1200" dirty="0">
                <a:latin typeface="Arial" panose="020B0604020202020204" pitchFamily="34" charset="0"/>
                <a:cs typeface="Arial" panose="020B0604020202020204" pitchFamily="34" charset="0"/>
              </a:rPr>
              <a:t>Design First API vs. Code First API development.</a:t>
            </a:r>
            <a:endParaRPr lang="en-GB" dirty="0"/>
          </a:p>
        </p:txBody>
      </p:sp>
      <p:sp>
        <p:nvSpPr>
          <p:cNvPr id="4" name="Slide Number Placeholder 3"/>
          <p:cNvSpPr>
            <a:spLocks noGrp="1"/>
          </p:cNvSpPr>
          <p:nvPr>
            <p:ph type="sldNum" sz="quarter" idx="5"/>
          </p:nvPr>
        </p:nvSpPr>
        <p:spPr/>
        <p:txBody>
          <a:bodyPr/>
          <a:lstStyle/>
          <a:p>
            <a:fld id="{52BEE815-2126-984D-8185-3C7DA0E5E728}" type="slidenum">
              <a:rPr lang="en-GB" smtClean="0"/>
              <a:t>17</a:t>
            </a:fld>
            <a:endParaRPr lang="en-GB"/>
          </a:p>
        </p:txBody>
      </p:sp>
    </p:spTree>
    <p:extLst>
      <p:ext uri="{BB962C8B-B14F-4D97-AF65-F5344CB8AC3E}">
        <p14:creationId xmlns:p14="http://schemas.microsoft.com/office/powerpoint/2010/main" val="4265117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a word of caution on design.</a:t>
            </a:r>
          </a:p>
          <a:p>
            <a:endParaRPr lang="en-GB" dirty="0"/>
          </a:p>
          <a:p>
            <a:r>
              <a:rPr lang="en-GB" sz="1200" b="1" i="1" dirty="0">
                <a:latin typeface="Arial" panose="020B0604020202020204" pitchFamily="34" charset="0"/>
                <a:cs typeface="Arial" panose="020B0604020202020204" pitchFamily="34" charset="0"/>
              </a:rPr>
              <a:t>Word of caution:</a:t>
            </a:r>
            <a:r>
              <a:rPr lang="en-GB" sz="1200" b="1" dirty="0">
                <a:latin typeface="Arial" panose="020B0604020202020204" pitchFamily="34" charset="0"/>
                <a:cs typeface="Arial" panose="020B0604020202020204" pitchFamily="34" charset="0"/>
              </a:rPr>
              <a:t> </a:t>
            </a:r>
            <a:r>
              <a:rPr lang="en-GB" sz="1200" dirty="0">
                <a:latin typeface="Arial" panose="020B0604020202020204" pitchFamily="34" charset="0"/>
                <a:cs typeface="Arial" panose="020B0604020202020204" pitchFamily="34" charset="0"/>
              </a:rPr>
              <a:t>focusing on the design first does not mean deliberating endlessly on all the what-if scenarios. </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A good design should have the flexibility to adapt to change.</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Hyrum Wright observed that it’s problematic to fully separate an interface from its implementation, especially in large scale systems.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tx1">
                    <a:lumMod val="50000"/>
                    <a:lumOff val="50000"/>
                  </a:schemeClr>
                </a:solidFill>
                <a:latin typeface="Arial" panose="020B0604020202020204" pitchFamily="34" charset="0"/>
                <a:cs typeface="Arial" panose="020B0604020202020204" pitchFamily="34" charset="0"/>
              </a:rPr>
              <a:t>Every change breaks someone's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chemeClr val="tx1">
                  <a:lumMod val="50000"/>
                  <a:lumOff val="50000"/>
                </a:schemeClr>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tx1">
                    <a:lumMod val="50000"/>
                    <a:lumOff val="50000"/>
                  </a:schemeClr>
                </a:solidFill>
                <a:latin typeface="Arial" panose="020B0604020202020204" pitchFamily="34" charset="0"/>
                <a:cs typeface="Arial" panose="020B0604020202020204" pitchFamily="34" charset="0"/>
              </a:rPr>
              <a:t>Here is </a:t>
            </a:r>
            <a:r>
              <a:rPr lang="en-GB" sz="1200" dirty="0">
                <a:latin typeface="Arial" panose="020B0604020202020204" pitchFamily="34" charset="0"/>
                <a:cs typeface="Arial" panose="020B0604020202020204" pitchFamily="34" charset="0"/>
              </a:rPr>
              <a:t>Hyrum’s law and a relevant XKCD comic.</a:t>
            </a:r>
            <a:endParaRPr lang="en-GB" dirty="0">
              <a:solidFill>
                <a:schemeClr val="tx1">
                  <a:lumMod val="50000"/>
                  <a:lumOff val="50000"/>
                </a:schemeClr>
              </a:solidFill>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52BEE815-2126-984D-8185-3C7DA0E5E728}" type="slidenum">
              <a:rPr lang="en-GB" smtClean="0"/>
              <a:t>18</a:t>
            </a:fld>
            <a:endParaRPr lang="en-GB"/>
          </a:p>
        </p:txBody>
      </p:sp>
    </p:spTree>
    <p:extLst>
      <p:ext uri="{BB962C8B-B14F-4D97-AF65-F5344CB8AC3E}">
        <p14:creationId xmlns:p14="http://schemas.microsoft.com/office/powerpoint/2010/main" val="4423184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dirty="0">
                <a:latin typeface="Arial" panose="020B0604020202020204" pitchFamily="34" charset="0"/>
                <a:cs typeface="Arial" panose="020B0604020202020204" pitchFamily="34" charset="0"/>
              </a:rPr>
              <a:t>Like any product, the concept of the API starts with identifying an opportunity and a plan to capitalize on it.</a:t>
            </a:r>
          </a:p>
          <a:p>
            <a:pPr marL="0" indent="0">
              <a:buNone/>
            </a:pPr>
            <a:r>
              <a:rPr lang="en-GB" sz="1200" dirty="0">
                <a:latin typeface="Arial" panose="020B0604020202020204" pitchFamily="34" charset="0"/>
                <a:cs typeface="Arial" panose="020B0604020202020204" pitchFamily="34" charset="0"/>
              </a:rPr>
              <a:t>From here there are two possibilities to develop the API:</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The Design First approach - designing the API’s contract first before writing any code. </a:t>
            </a:r>
          </a:p>
          <a:p>
            <a:r>
              <a:rPr lang="en-GB" sz="1200" dirty="0">
                <a:latin typeface="Arial" panose="020B0604020202020204" pitchFamily="34" charset="0"/>
                <a:cs typeface="Arial" panose="020B0604020202020204" pitchFamily="34" charset="0"/>
              </a:rPr>
              <a:t>The plan is converted to a human and machine readable contract, such as an </a:t>
            </a:r>
            <a:r>
              <a:rPr lang="en-GB" sz="1200" dirty="0" err="1">
                <a:latin typeface="Arial" panose="020B0604020202020204" pitchFamily="34" charset="0"/>
                <a:cs typeface="Arial" panose="020B0604020202020204" pitchFamily="34" charset="0"/>
              </a:rPr>
              <a:t>OpenAPI</a:t>
            </a:r>
            <a:r>
              <a:rPr lang="en-GB" sz="1200" dirty="0">
                <a:latin typeface="Arial" panose="020B0604020202020204" pitchFamily="34" charset="0"/>
                <a:cs typeface="Arial" panose="020B0604020202020204" pitchFamily="34" charset="0"/>
              </a:rPr>
              <a:t> document, from which the code is built.</a:t>
            </a:r>
          </a:p>
          <a:p>
            <a:r>
              <a:rPr lang="en-GB" sz="1200" dirty="0">
                <a:latin typeface="Arial" panose="020B0604020202020204" pitchFamily="34" charset="0"/>
                <a:cs typeface="Arial" panose="020B0604020202020204" pitchFamily="34" charset="0"/>
              </a:rPr>
              <a:t>and</a:t>
            </a:r>
          </a:p>
          <a:p>
            <a:r>
              <a:rPr lang="en-GB" sz="1200" dirty="0">
                <a:latin typeface="Arial" panose="020B0604020202020204" pitchFamily="34" charset="0"/>
                <a:cs typeface="Arial" panose="020B0604020202020204" pitchFamily="34" charset="0"/>
              </a:rPr>
              <a:t>The Code First approach.</a:t>
            </a:r>
          </a:p>
          <a:p>
            <a:r>
              <a:rPr lang="en-GB" sz="1200" dirty="0">
                <a:latin typeface="Arial" panose="020B0604020202020204" pitchFamily="34" charset="0"/>
                <a:cs typeface="Arial" panose="020B0604020202020204" pitchFamily="34" charset="0"/>
              </a:rPr>
              <a:t>Based on the business plan, an API is directly coded, from which a human or machine readable documentation, such as a Swagger document can be generated.</a:t>
            </a:r>
          </a:p>
          <a:p>
            <a:endParaRPr lang="en-GB" sz="1200" dirty="0">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52BEE815-2126-984D-8185-3C7DA0E5E728}" type="slidenum">
              <a:rPr lang="en-GB" smtClean="0"/>
              <a:t>19</a:t>
            </a:fld>
            <a:endParaRPr lang="en-GB"/>
          </a:p>
        </p:txBody>
      </p:sp>
    </p:spTree>
    <p:extLst>
      <p:ext uri="{BB962C8B-B14F-4D97-AF65-F5344CB8AC3E}">
        <p14:creationId xmlns:p14="http://schemas.microsoft.com/office/powerpoint/2010/main" val="1666816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dirty="0">
                <a:latin typeface="Arial" panose="020B0604020202020204" pitchFamily="34" charset="0"/>
                <a:cs typeface="Arial" panose="020B0604020202020204" pitchFamily="34" charset="0"/>
              </a:rPr>
              <a:t>If you came for the IPAs you are in the right place, but wrong time.</a:t>
            </a:r>
          </a:p>
          <a:p>
            <a:pPr marL="0" indent="0">
              <a:buNone/>
            </a:pPr>
            <a:r>
              <a:rPr lang="en-GB" sz="1200" dirty="0">
                <a:latin typeface="Arial" panose="020B0604020202020204" pitchFamily="34" charset="0"/>
                <a:cs typeface="Arial" panose="020B0604020202020204" pitchFamily="34" charset="0"/>
              </a:rPr>
              <a:t>APIs now, IPAs later.</a:t>
            </a:r>
          </a:p>
        </p:txBody>
      </p:sp>
      <p:sp>
        <p:nvSpPr>
          <p:cNvPr id="4" name="Slide Number Placeholder 3"/>
          <p:cNvSpPr>
            <a:spLocks noGrp="1"/>
          </p:cNvSpPr>
          <p:nvPr>
            <p:ph type="sldNum" sz="quarter" idx="5"/>
          </p:nvPr>
        </p:nvSpPr>
        <p:spPr/>
        <p:txBody>
          <a:bodyPr/>
          <a:lstStyle/>
          <a:p>
            <a:fld id="{52BEE815-2126-984D-8185-3C7DA0E5E728}" type="slidenum">
              <a:rPr lang="en-GB" smtClean="0"/>
              <a:t>2</a:t>
            </a:fld>
            <a:endParaRPr lang="en-GB"/>
          </a:p>
        </p:txBody>
      </p:sp>
    </p:spTree>
    <p:extLst>
      <p:ext uri="{BB962C8B-B14F-4D97-AF65-F5344CB8AC3E}">
        <p14:creationId xmlns:p14="http://schemas.microsoft.com/office/powerpoint/2010/main" val="3753618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dirty="0" err="1">
                <a:latin typeface="Arial" panose="020B0604020202020204" pitchFamily="34" charset="0"/>
                <a:cs typeface="Arial" panose="020B0604020202020204" pitchFamily="34" charset="0"/>
              </a:rPr>
              <a:t>There</a:t>
            </a:r>
            <a:r>
              <a:rPr lang="de-DE" sz="1200" dirty="0">
                <a:latin typeface="Arial" panose="020B0604020202020204" pitchFamily="34" charset="0"/>
                <a:cs typeface="Arial" panose="020B0604020202020204" pitchFamily="34" charset="0"/>
              </a:rPr>
              <a:t> </a:t>
            </a:r>
            <a:r>
              <a:rPr lang="de-DE" sz="1200" dirty="0" err="1">
                <a:latin typeface="Arial" panose="020B0604020202020204" pitchFamily="34" charset="0"/>
                <a:cs typeface="Arial" panose="020B0604020202020204" pitchFamily="34" charset="0"/>
              </a:rPr>
              <a:t>are</a:t>
            </a:r>
            <a:r>
              <a:rPr lang="de-DE" sz="1200" dirty="0">
                <a:latin typeface="Arial" panose="020B0604020202020204" pitchFamily="34" charset="0"/>
                <a:cs typeface="Arial" panose="020B0604020202020204" pitchFamily="34" charset="0"/>
              </a:rPr>
              <a:t> </a:t>
            </a:r>
            <a:r>
              <a:rPr lang="de-DE" sz="1200" dirty="0" err="1">
                <a:latin typeface="Arial" panose="020B0604020202020204" pitchFamily="34" charset="0"/>
                <a:cs typeface="Arial" panose="020B0604020202020204" pitchFamily="34" charset="0"/>
              </a:rPr>
              <a:t>advantages</a:t>
            </a:r>
            <a:r>
              <a:rPr lang="de-DE" sz="1200" dirty="0">
                <a:latin typeface="Arial" panose="020B0604020202020204" pitchFamily="34" charset="0"/>
                <a:cs typeface="Arial" panose="020B0604020202020204" pitchFamily="34" charset="0"/>
              </a:rPr>
              <a:t> </a:t>
            </a:r>
            <a:r>
              <a:rPr lang="de-DE" sz="1200" dirty="0" err="1">
                <a:latin typeface="Arial" panose="020B0604020202020204" pitchFamily="34" charset="0"/>
                <a:cs typeface="Arial" panose="020B0604020202020204" pitchFamily="34" charset="0"/>
              </a:rPr>
              <a:t>and</a:t>
            </a:r>
            <a:r>
              <a:rPr lang="de-DE" sz="1200" dirty="0">
                <a:latin typeface="Arial" panose="020B0604020202020204" pitchFamily="34" charset="0"/>
                <a:cs typeface="Arial" panose="020B0604020202020204" pitchFamily="34" charset="0"/>
              </a:rPr>
              <a:t> </a:t>
            </a:r>
            <a:r>
              <a:rPr lang="de-DE" sz="1200" dirty="0" err="1">
                <a:latin typeface="Arial" panose="020B0604020202020204" pitchFamily="34" charset="0"/>
                <a:cs typeface="Arial" panose="020B0604020202020204" pitchFamily="34" charset="0"/>
              </a:rPr>
              <a:t>disadvantages</a:t>
            </a:r>
            <a:r>
              <a:rPr lang="de-DE" sz="1200" dirty="0">
                <a:latin typeface="Arial" panose="020B0604020202020204" pitchFamily="34" charset="0"/>
                <a:cs typeface="Arial" panose="020B0604020202020204" pitchFamily="34" charset="0"/>
              </a:rPr>
              <a:t> </a:t>
            </a:r>
            <a:r>
              <a:rPr lang="de-DE" sz="1200" dirty="0" err="1">
                <a:latin typeface="Arial" panose="020B0604020202020204" pitchFamily="34" charset="0"/>
                <a:cs typeface="Arial" panose="020B0604020202020204" pitchFamily="34" charset="0"/>
              </a:rPr>
              <a:t>with</a:t>
            </a:r>
            <a:r>
              <a:rPr lang="de-DE" sz="1200" dirty="0">
                <a:latin typeface="Arial" panose="020B0604020202020204" pitchFamily="34" charset="0"/>
                <a:cs typeface="Arial" panose="020B0604020202020204" pitchFamily="34" charset="0"/>
              </a:rPr>
              <a:t> </a:t>
            </a:r>
            <a:r>
              <a:rPr lang="de-DE" sz="1200" dirty="0" err="1">
                <a:latin typeface="Arial" panose="020B0604020202020204" pitchFamily="34" charset="0"/>
                <a:cs typeface="Arial" panose="020B0604020202020204" pitchFamily="34" charset="0"/>
              </a:rPr>
              <a:t>both</a:t>
            </a:r>
            <a:r>
              <a:rPr lang="de-DE" sz="1200" dirty="0">
                <a:latin typeface="Arial" panose="020B0604020202020204" pitchFamily="34" charset="0"/>
                <a:cs typeface="Arial" panose="020B0604020202020204" pitchFamily="34" charset="0"/>
              </a:rPr>
              <a:t> </a:t>
            </a:r>
            <a:r>
              <a:rPr lang="de-DE" sz="1200" dirty="0" err="1">
                <a:latin typeface="Arial" panose="020B0604020202020204" pitchFamily="34" charset="0"/>
                <a:cs typeface="Arial" panose="020B0604020202020204" pitchFamily="34" charset="0"/>
              </a:rPr>
              <a:t>approaches</a:t>
            </a:r>
            <a:r>
              <a:rPr lang="de-DE" sz="1200" dirty="0">
                <a:latin typeface="Arial" panose="020B0604020202020204" pitchFamily="34" charset="0"/>
                <a:cs typeface="Arial" panose="020B0604020202020204" pitchFamily="34" charset="0"/>
              </a:rPr>
              <a:t>, </a:t>
            </a:r>
            <a:r>
              <a:rPr lang="de-DE" sz="1200" dirty="0" err="1">
                <a:latin typeface="Arial" panose="020B0604020202020204" pitchFamily="34" charset="0"/>
                <a:cs typeface="Arial" panose="020B0604020202020204" pitchFamily="34" charset="0"/>
              </a:rPr>
              <a:t>and</a:t>
            </a:r>
            <a:r>
              <a:rPr lang="de-DE" sz="1200" dirty="0">
                <a:latin typeface="Arial" panose="020B0604020202020204" pitchFamily="34" charset="0"/>
                <a:cs typeface="Arial" panose="020B0604020202020204" pitchFamily="34" charset="0"/>
              </a:rPr>
              <a:t> in </a:t>
            </a:r>
            <a:r>
              <a:rPr lang="de-DE" sz="1200" dirty="0" err="1">
                <a:latin typeface="Arial" panose="020B0604020202020204" pitchFamily="34" charset="0"/>
                <a:cs typeface="Arial" panose="020B0604020202020204" pitchFamily="34" charset="0"/>
              </a:rPr>
              <a:t>the</a:t>
            </a:r>
            <a:r>
              <a:rPr lang="de-DE" sz="1200" dirty="0">
                <a:latin typeface="Arial" panose="020B0604020202020204" pitchFamily="34" charset="0"/>
                <a:cs typeface="Arial" panose="020B0604020202020204" pitchFamily="34" charset="0"/>
              </a:rPr>
              <a:t> end, </a:t>
            </a:r>
            <a:r>
              <a:rPr lang="de-DE" sz="1200" dirty="0" err="1">
                <a:latin typeface="Arial" panose="020B0604020202020204" pitchFamily="34" charset="0"/>
                <a:cs typeface="Arial" panose="020B0604020202020204" pitchFamily="34" charset="0"/>
              </a:rPr>
              <a:t>choosing</a:t>
            </a:r>
            <a:r>
              <a:rPr lang="de-DE" sz="1200" dirty="0">
                <a:latin typeface="Arial" panose="020B0604020202020204" pitchFamily="34" charset="0"/>
                <a:cs typeface="Arial" panose="020B0604020202020204" pitchFamily="34" charset="0"/>
              </a:rPr>
              <a:t> </a:t>
            </a:r>
            <a:r>
              <a:rPr lang="de-DE" sz="1200" dirty="0" err="1">
                <a:latin typeface="Arial" panose="020B0604020202020204" pitchFamily="34" charset="0"/>
                <a:cs typeface="Arial" panose="020B0604020202020204" pitchFamily="34" charset="0"/>
              </a:rPr>
              <a:t>the</a:t>
            </a:r>
            <a:r>
              <a:rPr lang="de-DE" sz="1200" dirty="0">
                <a:latin typeface="Arial" panose="020B0604020202020204" pitchFamily="34" charset="0"/>
                <a:cs typeface="Arial" panose="020B0604020202020204" pitchFamily="34" charset="0"/>
              </a:rPr>
              <a:t> </a:t>
            </a:r>
            <a:r>
              <a:rPr lang="de-DE" sz="1200" dirty="0" err="1">
                <a:latin typeface="Arial" panose="020B0604020202020204" pitchFamily="34" charset="0"/>
                <a:cs typeface="Arial" panose="020B0604020202020204" pitchFamily="34" charset="0"/>
              </a:rPr>
              <a:t>right</a:t>
            </a:r>
            <a:r>
              <a:rPr lang="de-DE" sz="1200" dirty="0">
                <a:latin typeface="Arial" panose="020B0604020202020204" pitchFamily="34" charset="0"/>
                <a:cs typeface="Arial" panose="020B0604020202020204" pitchFamily="34" charset="0"/>
              </a:rPr>
              <a:t> </a:t>
            </a:r>
            <a:r>
              <a:rPr lang="de-DE" sz="1200" dirty="0" err="1">
                <a:latin typeface="Arial" panose="020B0604020202020204" pitchFamily="34" charset="0"/>
                <a:cs typeface="Arial" panose="020B0604020202020204" pitchFamily="34" charset="0"/>
              </a:rPr>
              <a:t>approach</a:t>
            </a:r>
            <a:r>
              <a:rPr lang="de-DE" sz="1200" dirty="0">
                <a:latin typeface="Arial" panose="020B0604020202020204" pitchFamily="34" charset="0"/>
                <a:cs typeface="Arial" panose="020B0604020202020204" pitchFamily="34" charset="0"/>
              </a:rPr>
              <a:t> </a:t>
            </a:r>
            <a:r>
              <a:rPr lang="de-DE" sz="1200" dirty="0" err="1">
                <a:latin typeface="Arial" panose="020B0604020202020204" pitchFamily="34" charset="0"/>
                <a:cs typeface="Arial" panose="020B0604020202020204" pitchFamily="34" charset="0"/>
              </a:rPr>
              <a:t>boils</a:t>
            </a:r>
            <a:r>
              <a:rPr lang="de-DE" sz="1200" dirty="0">
                <a:latin typeface="Arial" panose="020B0604020202020204" pitchFamily="34" charset="0"/>
                <a:cs typeface="Arial" panose="020B0604020202020204" pitchFamily="34" charset="0"/>
              </a:rPr>
              <a:t> down </a:t>
            </a:r>
            <a:r>
              <a:rPr lang="de-DE" sz="1200" dirty="0" err="1">
                <a:latin typeface="Arial" panose="020B0604020202020204" pitchFamily="34" charset="0"/>
                <a:cs typeface="Arial" panose="020B0604020202020204" pitchFamily="34" charset="0"/>
              </a:rPr>
              <a:t>to</a:t>
            </a:r>
            <a:r>
              <a:rPr lang="de-DE" sz="1200" dirty="0">
                <a:latin typeface="Arial" panose="020B0604020202020204" pitchFamily="34" charset="0"/>
                <a:cs typeface="Arial" panose="020B0604020202020204" pitchFamily="34" charset="0"/>
              </a:rPr>
              <a:t> </a:t>
            </a:r>
            <a:r>
              <a:rPr lang="de-DE" sz="1200" dirty="0" err="1">
                <a:latin typeface="Arial" panose="020B0604020202020204" pitchFamily="34" charset="0"/>
                <a:cs typeface="Arial" panose="020B0604020202020204" pitchFamily="34" charset="0"/>
              </a:rPr>
              <a:t>your</a:t>
            </a:r>
            <a:r>
              <a:rPr lang="de-DE" sz="1200" dirty="0">
                <a:latin typeface="Arial" panose="020B0604020202020204" pitchFamily="34" charset="0"/>
                <a:cs typeface="Arial" panose="020B0604020202020204" pitchFamily="34" charset="0"/>
              </a:rPr>
              <a:t> immediate </a:t>
            </a:r>
            <a:r>
              <a:rPr lang="de-DE" sz="1200" dirty="0" err="1">
                <a:latin typeface="Arial" panose="020B0604020202020204" pitchFamily="34" charset="0"/>
                <a:cs typeface="Arial" panose="020B0604020202020204" pitchFamily="34" charset="0"/>
              </a:rPr>
              <a:t>technological</a:t>
            </a:r>
            <a:r>
              <a:rPr lang="de-DE" sz="1200" dirty="0">
                <a:latin typeface="Arial" panose="020B0604020202020204" pitchFamily="34" charset="0"/>
                <a:cs typeface="Arial" panose="020B0604020202020204" pitchFamily="34" charset="0"/>
              </a:rPr>
              <a:t> </a:t>
            </a:r>
            <a:r>
              <a:rPr lang="de-DE" sz="1200" dirty="0" err="1">
                <a:latin typeface="Arial" panose="020B0604020202020204" pitchFamily="34" charset="0"/>
                <a:cs typeface="Arial" panose="020B0604020202020204" pitchFamily="34" charset="0"/>
              </a:rPr>
              <a:t>and</a:t>
            </a:r>
            <a:r>
              <a:rPr lang="de-DE" sz="1200" dirty="0">
                <a:latin typeface="Arial" panose="020B0604020202020204" pitchFamily="34" charset="0"/>
                <a:cs typeface="Arial" panose="020B0604020202020204" pitchFamily="34" charset="0"/>
              </a:rPr>
              <a:t> </a:t>
            </a:r>
            <a:r>
              <a:rPr lang="de-DE" sz="1200" dirty="0" err="1">
                <a:latin typeface="Arial" panose="020B0604020202020204" pitchFamily="34" charset="0"/>
                <a:cs typeface="Arial" panose="020B0604020202020204" pitchFamily="34" charset="0"/>
              </a:rPr>
              <a:t>strategic</a:t>
            </a:r>
            <a:r>
              <a:rPr lang="de-DE" sz="1200" dirty="0">
                <a:latin typeface="Arial" panose="020B0604020202020204" pitchFamily="34" charset="0"/>
                <a:cs typeface="Arial" panose="020B0604020202020204" pitchFamily="34" charset="0"/>
              </a:rPr>
              <a:t> </a:t>
            </a:r>
            <a:r>
              <a:rPr lang="de-DE" sz="1200" dirty="0" err="1">
                <a:latin typeface="Arial" panose="020B0604020202020204" pitchFamily="34" charset="0"/>
                <a:cs typeface="Arial" panose="020B0604020202020204" pitchFamily="34" charset="0"/>
              </a:rPr>
              <a:t>needs</a:t>
            </a:r>
            <a:r>
              <a:rPr lang="de-DE" sz="1200" dirty="0">
                <a:latin typeface="Arial" panose="020B0604020202020204" pitchFamily="34" charset="0"/>
                <a:cs typeface="Arial" panose="020B0604020202020204" pitchFamily="34" charset="0"/>
              </a:rPr>
              <a:t>.</a:t>
            </a:r>
          </a:p>
        </p:txBody>
      </p:sp>
      <p:sp>
        <p:nvSpPr>
          <p:cNvPr id="4" name="Slide Number Placeholder 3"/>
          <p:cNvSpPr>
            <a:spLocks noGrp="1"/>
          </p:cNvSpPr>
          <p:nvPr>
            <p:ph type="sldNum" sz="quarter" idx="5"/>
          </p:nvPr>
        </p:nvSpPr>
        <p:spPr/>
        <p:txBody>
          <a:bodyPr/>
          <a:lstStyle/>
          <a:p>
            <a:fld id="{52BEE815-2126-984D-8185-3C7DA0E5E728}" type="slidenum">
              <a:rPr lang="en-GB" smtClean="0"/>
              <a:t>20</a:t>
            </a:fld>
            <a:endParaRPr lang="en-GB"/>
          </a:p>
        </p:txBody>
      </p:sp>
    </p:spTree>
    <p:extLst>
      <p:ext uri="{BB962C8B-B14F-4D97-AF65-F5344CB8AC3E}">
        <p14:creationId xmlns:p14="http://schemas.microsoft.com/office/powerpoint/2010/main" val="41739902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lets look at some negatives of the Code First approach.</a:t>
            </a:r>
          </a:p>
          <a:p>
            <a:endParaRPr lang="en-GB" dirty="0"/>
          </a:p>
          <a:p>
            <a:r>
              <a:rPr lang="en-GB" sz="1200" dirty="0">
                <a:latin typeface="Arial" panose="020B0604020202020204" pitchFamily="34" charset="0"/>
                <a:cs typeface="Arial" panose="020B0604020202020204" pitchFamily="34" charset="0"/>
              </a:rPr>
              <a:t>Code First doesn't mean leaving out the design. </a:t>
            </a:r>
          </a:p>
          <a:p>
            <a:r>
              <a:rPr lang="en-GB" sz="1200" dirty="0">
                <a:latin typeface="Arial" panose="020B0604020202020204" pitchFamily="34" charset="0"/>
                <a:cs typeface="Arial" panose="020B0604020202020204" pitchFamily="34" charset="0"/>
              </a:rPr>
              <a:t>Rather it means the design is hidden away in Jira tickets, Confluence pages, or text documents and potentially lost to history…</a:t>
            </a:r>
          </a:p>
          <a:p>
            <a:r>
              <a:rPr lang="en-GB" sz="1200" dirty="0">
                <a:latin typeface="Arial" panose="020B0604020202020204" pitchFamily="34" charset="0"/>
                <a:cs typeface="Arial" panose="020B0604020202020204" pitchFamily="34" charset="0"/>
              </a:rPr>
              <a:t>This can lead to some potential problems.</a:t>
            </a:r>
          </a:p>
          <a:p>
            <a:endParaRPr lang="en-GB" sz="1200" dirty="0">
              <a:latin typeface="Arial" panose="020B0604020202020204" pitchFamily="34" charset="0"/>
              <a:cs typeface="Arial" panose="020B0604020202020204" pitchFamily="34" charset="0"/>
            </a:endParaRPr>
          </a:p>
          <a:p>
            <a:r>
              <a:rPr lang="en-GB" sz="1200" b="1" dirty="0">
                <a:latin typeface="Arial" panose="020B0604020202020204" pitchFamily="34" charset="0"/>
                <a:cs typeface="Arial" panose="020B0604020202020204" pitchFamily="34" charset="0"/>
              </a:rPr>
              <a:t>Frustrated Users</a:t>
            </a:r>
            <a:r>
              <a:rPr lang="en-GB" sz="1200" dirty="0">
                <a:latin typeface="Arial" panose="020B0604020202020204" pitchFamily="34" charset="0"/>
                <a:cs typeface="Arial" panose="020B0604020202020204" pitchFamily="34" charset="0"/>
              </a:rPr>
              <a:t> – If the API documentation isn’t published, or doesn’t line up with the deployed API.</a:t>
            </a:r>
          </a:p>
          <a:p>
            <a:endParaRPr lang="en-GB" sz="1200" dirty="0">
              <a:latin typeface="Arial" panose="020B0604020202020204" pitchFamily="34" charset="0"/>
              <a:cs typeface="Arial" panose="020B0604020202020204" pitchFamily="34" charset="0"/>
            </a:endParaRPr>
          </a:p>
          <a:p>
            <a:r>
              <a:rPr lang="en-GB" sz="1200" b="1" dirty="0">
                <a:latin typeface="Arial" panose="020B0604020202020204" pitchFamily="34" charset="0"/>
                <a:cs typeface="Arial" panose="020B0604020202020204" pitchFamily="34" charset="0"/>
              </a:rPr>
              <a:t>The Wrong API</a:t>
            </a:r>
            <a:r>
              <a:rPr lang="en-GB" sz="1200" dirty="0">
                <a:latin typeface="Arial" panose="020B0604020202020204" pitchFamily="34" charset="0"/>
                <a:cs typeface="Arial" panose="020B0604020202020204" pitchFamily="34" charset="0"/>
              </a:rPr>
              <a:t> – If the team doesn’t have automated tools to guide the design, they can build and deploy the wrong thing.</a:t>
            </a:r>
          </a:p>
          <a:p>
            <a:endParaRPr lang="en-GB" sz="1200" dirty="0">
              <a:latin typeface="Arial" panose="020B0604020202020204" pitchFamily="34" charset="0"/>
              <a:cs typeface="Arial" panose="020B0604020202020204" pitchFamily="34" charset="0"/>
            </a:endParaRPr>
          </a:p>
          <a:p>
            <a:r>
              <a:rPr lang="en-GB" sz="1200" b="1" dirty="0">
                <a:latin typeface="Arial" panose="020B0604020202020204" pitchFamily="34" charset="0"/>
                <a:cs typeface="Arial" panose="020B0604020202020204" pitchFamily="34" charset="0"/>
              </a:rPr>
              <a:t>Missed Opportunities</a:t>
            </a:r>
            <a:r>
              <a:rPr lang="en-GB" sz="1200" dirty="0">
                <a:latin typeface="Arial" panose="020B0604020202020204" pitchFamily="34" charset="0"/>
                <a:cs typeface="Arial" panose="020B0604020202020204" pitchFamily="34" charset="0"/>
              </a:rPr>
              <a:t> – If the API document isn’t published, others might have trouble discovering the API, resulting in duplicated work.</a:t>
            </a:r>
          </a:p>
          <a:p>
            <a:endParaRPr lang="en-GB" sz="1200" dirty="0">
              <a:latin typeface="Arial" panose="020B0604020202020204" pitchFamily="34" charset="0"/>
              <a:cs typeface="Arial" panose="020B0604020202020204" pitchFamily="34" charset="0"/>
            </a:endParaRPr>
          </a:p>
          <a:p>
            <a:endParaRPr lang="en-GB" sz="1200" dirty="0">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52BEE815-2126-984D-8185-3C7DA0E5E728}" type="slidenum">
              <a:rPr lang="en-GB" smtClean="0"/>
              <a:t>21</a:t>
            </a:fld>
            <a:endParaRPr lang="en-GB"/>
          </a:p>
        </p:txBody>
      </p:sp>
    </p:spTree>
    <p:extLst>
      <p:ext uri="{BB962C8B-B14F-4D97-AF65-F5344CB8AC3E}">
        <p14:creationId xmlns:p14="http://schemas.microsoft.com/office/powerpoint/2010/main" val="32843780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now lets look at some benefits or good use cases of the Code First approach.</a:t>
            </a:r>
          </a:p>
          <a:p>
            <a:endParaRPr lang="en-GB" dirty="0"/>
          </a:p>
          <a:p>
            <a:r>
              <a:rPr lang="en-GB" sz="1200" b="1" i="1" dirty="0">
                <a:latin typeface="Arial" panose="020B0604020202020204" pitchFamily="34" charset="0"/>
                <a:cs typeface="Arial" panose="020B0604020202020204" pitchFamily="34" charset="0"/>
              </a:rPr>
              <a:t>When Delivery Speed Matters</a:t>
            </a:r>
            <a:r>
              <a:rPr lang="en-GB" sz="1200" i="1" dirty="0">
                <a:latin typeface="Arial" panose="020B0604020202020204" pitchFamily="34" charset="0"/>
                <a:cs typeface="Arial" panose="020B0604020202020204" pitchFamily="34" charset="0"/>
              </a:rPr>
              <a:t> -</a:t>
            </a:r>
            <a:r>
              <a:rPr lang="en-GB" sz="1200" b="1" i="1" dirty="0">
                <a:latin typeface="Arial" panose="020B0604020202020204" pitchFamily="34" charset="0"/>
                <a:cs typeface="Arial" panose="020B0604020202020204" pitchFamily="34" charset="0"/>
              </a:rPr>
              <a:t> </a:t>
            </a:r>
            <a:r>
              <a:rPr lang="en-GB" sz="1200" dirty="0">
                <a:latin typeface="Arial" panose="020B0604020202020204" pitchFamily="34" charset="0"/>
                <a:cs typeface="Arial" panose="020B0604020202020204" pitchFamily="34" charset="0"/>
              </a:rPr>
              <a:t>Developers can start implementing the API much faster if they start coding directly from the requirements document. This is important if speed is an important success factor.</a:t>
            </a:r>
          </a:p>
          <a:p>
            <a:pPr marL="0" indent="0">
              <a:buNone/>
            </a:pPr>
            <a:endParaRPr lang="en-GB" sz="1200"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When Developing Internal APIs</a:t>
            </a:r>
            <a:r>
              <a:rPr lang="en-GB" sz="1200" i="1" dirty="0">
                <a:latin typeface="Arial" panose="020B0604020202020204" pitchFamily="34" charset="0"/>
                <a:cs typeface="Arial" panose="020B0604020202020204" pitchFamily="34" charset="0"/>
              </a:rPr>
              <a:t> -</a:t>
            </a:r>
            <a:r>
              <a:rPr lang="en-GB" sz="1200" b="1" i="1" dirty="0">
                <a:latin typeface="Arial" panose="020B0604020202020204" pitchFamily="34" charset="0"/>
                <a:cs typeface="Arial" panose="020B0604020202020204" pitchFamily="34" charset="0"/>
              </a:rPr>
              <a:t> </a:t>
            </a:r>
            <a:r>
              <a:rPr lang="en-GB" sz="1200" dirty="0">
                <a:latin typeface="Arial" panose="020B0604020202020204" pitchFamily="34" charset="0"/>
                <a:cs typeface="Arial" panose="020B0604020202020204" pitchFamily="34" charset="0"/>
              </a:rPr>
              <a:t>If the API will only be consumed by the team or company that’s building it, and is small, then the Code First approach is an ideal solution.</a:t>
            </a:r>
          </a:p>
          <a:p>
            <a:endParaRPr lang="en-GB" dirty="0"/>
          </a:p>
        </p:txBody>
      </p:sp>
      <p:sp>
        <p:nvSpPr>
          <p:cNvPr id="4" name="Slide Number Placeholder 3"/>
          <p:cNvSpPr>
            <a:spLocks noGrp="1"/>
          </p:cNvSpPr>
          <p:nvPr>
            <p:ph type="sldNum" sz="quarter" idx="5"/>
          </p:nvPr>
        </p:nvSpPr>
        <p:spPr/>
        <p:txBody>
          <a:bodyPr/>
          <a:lstStyle/>
          <a:p>
            <a:fld id="{52BEE815-2126-984D-8185-3C7DA0E5E728}" type="slidenum">
              <a:rPr lang="en-GB" smtClean="0"/>
              <a:t>22</a:t>
            </a:fld>
            <a:endParaRPr lang="en-GB"/>
          </a:p>
        </p:txBody>
      </p:sp>
    </p:spTree>
    <p:extLst>
      <p:ext uri="{BB962C8B-B14F-4D97-AF65-F5344CB8AC3E}">
        <p14:creationId xmlns:p14="http://schemas.microsoft.com/office/powerpoint/2010/main" val="33293033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now first for some negatives of the Design First approach.</a:t>
            </a:r>
          </a:p>
          <a:p>
            <a:endParaRPr lang="en-GB" dirty="0"/>
          </a:p>
          <a:p>
            <a:r>
              <a:rPr lang="en-GB" sz="1200" b="1" i="1" dirty="0">
                <a:latin typeface="Arial" panose="020B0604020202020204" pitchFamily="34" charset="0"/>
                <a:cs typeface="Arial" panose="020B0604020202020204" pitchFamily="34" charset="0"/>
              </a:rPr>
              <a:t>It’s hard work</a:t>
            </a:r>
            <a:r>
              <a:rPr lang="en-GB" sz="1200" i="1" dirty="0">
                <a:latin typeface="Arial" panose="020B0604020202020204" pitchFamily="34" charset="0"/>
                <a:cs typeface="Arial" panose="020B0604020202020204" pitchFamily="34" charset="0"/>
              </a:rPr>
              <a:t> -</a:t>
            </a:r>
            <a:r>
              <a:rPr lang="en-GB" sz="1200" b="1" i="1" dirty="0">
                <a:latin typeface="Arial" panose="020B0604020202020204" pitchFamily="34" charset="0"/>
                <a:cs typeface="Arial" panose="020B0604020202020204" pitchFamily="34" charset="0"/>
              </a:rPr>
              <a:t> </a:t>
            </a:r>
            <a:r>
              <a:rPr lang="en-GB" sz="1200" dirty="0">
                <a:latin typeface="Arial" panose="020B0604020202020204" pitchFamily="34" charset="0"/>
                <a:cs typeface="Arial" panose="020B0604020202020204" pitchFamily="34" charset="0"/>
              </a:rPr>
              <a:t>To be honest, it takes a lot of hard work for any team to move to a Design First approach. </a:t>
            </a:r>
          </a:p>
          <a:p>
            <a:pPr marL="0" indent="0">
              <a:buNone/>
            </a:pPr>
            <a:endParaRPr lang="en-GB" sz="1200"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It takes commitment</a:t>
            </a:r>
            <a:r>
              <a:rPr lang="en-GB" sz="1200" i="1" dirty="0">
                <a:latin typeface="Arial" panose="020B0604020202020204" pitchFamily="34" charset="0"/>
                <a:cs typeface="Arial" panose="020B0604020202020204" pitchFamily="34" charset="0"/>
              </a:rPr>
              <a:t> - </a:t>
            </a:r>
            <a:r>
              <a:rPr lang="en-GB" sz="1200" dirty="0">
                <a:latin typeface="Arial" panose="020B0604020202020204" pitchFamily="34" charset="0"/>
                <a:cs typeface="Arial" panose="020B0604020202020204" pitchFamily="34" charset="0"/>
              </a:rPr>
              <a:t>Companies must be intentional no matter their size - this shift to Design First doesn’t happen on its own.</a:t>
            </a:r>
          </a:p>
          <a:p>
            <a:endParaRPr lang="en-GB" dirty="0"/>
          </a:p>
        </p:txBody>
      </p:sp>
      <p:sp>
        <p:nvSpPr>
          <p:cNvPr id="4" name="Slide Number Placeholder 3"/>
          <p:cNvSpPr>
            <a:spLocks noGrp="1"/>
          </p:cNvSpPr>
          <p:nvPr>
            <p:ph type="sldNum" sz="quarter" idx="5"/>
          </p:nvPr>
        </p:nvSpPr>
        <p:spPr/>
        <p:txBody>
          <a:bodyPr/>
          <a:lstStyle/>
          <a:p>
            <a:fld id="{52BEE815-2126-984D-8185-3C7DA0E5E728}" type="slidenum">
              <a:rPr lang="en-GB" smtClean="0"/>
              <a:t>23</a:t>
            </a:fld>
            <a:endParaRPr lang="en-GB"/>
          </a:p>
        </p:txBody>
      </p:sp>
    </p:spTree>
    <p:extLst>
      <p:ext uri="{BB962C8B-B14F-4D97-AF65-F5344CB8AC3E}">
        <p14:creationId xmlns:p14="http://schemas.microsoft.com/office/powerpoint/2010/main" val="36774608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concentrate on the benefits of</a:t>
            </a:r>
            <a:r>
              <a:rPr lang="bg-BG" dirty="0"/>
              <a:t> </a:t>
            </a:r>
            <a:r>
              <a:rPr lang="en-GB" dirty="0"/>
              <a:t>the Design First approach which far outweigh the challenges.</a:t>
            </a:r>
          </a:p>
          <a:p>
            <a:endParaRPr lang="en-GB" dirty="0"/>
          </a:p>
          <a:p>
            <a:r>
              <a:rPr lang="en-GB" sz="1200" b="1" i="1" dirty="0">
                <a:latin typeface="Arial" panose="020B0604020202020204" pitchFamily="34" charset="0"/>
                <a:cs typeface="Arial" panose="020B0604020202020204" pitchFamily="34" charset="0"/>
              </a:rPr>
              <a:t>Product-Driven APIs</a:t>
            </a:r>
            <a:r>
              <a:rPr lang="en-GB" sz="1200" dirty="0">
                <a:latin typeface="Arial" panose="020B0604020202020204" pitchFamily="34" charset="0"/>
                <a:cs typeface="Arial" panose="020B0604020202020204" pitchFamily="34" charset="0"/>
              </a:rPr>
              <a:t> – Teams can include product managers and QAs early in the process to shape the API and developers can use the design to make sure they’re building the API according to specifications.</a:t>
            </a:r>
          </a:p>
          <a:p>
            <a:endParaRPr lang="en-GB" sz="1200"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Working in Parallel</a:t>
            </a:r>
            <a:r>
              <a:rPr lang="en-GB" sz="1200" dirty="0">
                <a:latin typeface="Arial" panose="020B0604020202020204" pitchFamily="34" charset="0"/>
                <a:cs typeface="Arial" panose="020B0604020202020204" pitchFamily="34" charset="0"/>
              </a:rPr>
              <a:t> – API consumers, producers, technical and non-technical staff can work in parallel rather than waiting on each other.</a:t>
            </a:r>
          </a:p>
          <a:p>
            <a:endParaRPr lang="en-GB" sz="1200"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Shorter Feedback Loops</a:t>
            </a:r>
            <a:r>
              <a:rPr lang="en-GB" sz="1200" dirty="0">
                <a:latin typeface="Arial" panose="020B0604020202020204" pitchFamily="34" charset="0"/>
                <a:cs typeface="Arial" panose="020B0604020202020204" pitchFamily="34" charset="0"/>
              </a:rPr>
              <a:t> – A team can try out a design before developers deliver working code.</a:t>
            </a:r>
          </a:p>
          <a:p>
            <a:pPr marL="0" indent="0">
              <a:buNone/>
            </a:pPr>
            <a:endParaRPr lang="en-GB" sz="1200"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Source of Truth</a:t>
            </a:r>
            <a:r>
              <a:rPr lang="en-GB" sz="1200" dirty="0">
                <a:latin typeface="Arial" panose="020B0604020202020204" pitchFamily="34" charset="0"/>
                <a:cs typeface="Arial" panose="020B0604020202020204" pitchFamily="34" charset="0"/>
              </a:rPr>
              <a:t> – Teams can view their API definition as the source of truth for DevOps, testing and deployment.</a:t>
            </a:r>
          </a:p>
          <a:p>
            <a:endParaRPr lang="en-GB" sz="1200"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When Delivering Mission Critical APIs</a:t>
            </a:r>
            <a:r>
              <a:rPr lang="en-GB" sz="1200" dirty="0">
                <a:latin typeface="Arial" panose="020B0604020202020204" pitchFamily="34" charset="0"/>
                <a:cs typeface="Arial" panose="020B0604020202020204" pitchFamily="34" charset="0"/>
              </a:rPr>
              <a:t> - If your API’s target audience are external customers a good design is key in determining customer satisfaction and a good Developers Experience (DX) matters.</a:t>
            </a:r>
          </a:p>
          <a:p>
            <a:endParaRPr lang="en-GB" dirty="0"/>
          </a:p>
        </p:txBody>
      </p:sp>
      <p:sp>
        <p:nvSpPr>
          <p:cNvPr id="4" name="Slide Number Placeholder 3"/>
          <p:cNvSpPr>
            <a:spLocks noGrp="1"/>
          </p:cNvSpPr>
          <p:nvPr>
            <p:ph type="sldNum" sz="quarter" idx="5"/>
          </p:nvPr>
        </p:nvSpPr>
        <p:spPr/>
        <p:txBody>
          <a:bodyPr/>
          <a:lstStyle/>
          <a:p>
            <a:fld id="{52BEE815-2126-984D-8185-3C7DA0E5E728}" type="slidenum">
              <a:rPr lang="en-GB" smtClean="0"/>
              <a:t>24</a:t>
            </a:fld>
            <a:endParaRPr lang="en-GB"/>
          </a:p>
        </p:txBody>
      </p:sp>
    </p:spTree>
    <p:extLst>
      <p:ext uri="{BB962C8B-B14F-4D97-AF65-F5344CB8AC3E}">
        <p14:creationId xmlns:p14="http://schemas.microsoft.com/office/powerpoint/2010/main" val="723543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dirty="0">
                <a:latin typeface="Arial" panose="020B0604020202020204" pitchFamily="34" charset="0"/>
                <a:cs typeface="Arial" panose="020B0604020202020204" pitchFamily="34" charset="0"/>
              </a:rPr>
              <a:t>Random wolf fact.</a:t>
            </a:r>
          </a:p>
          <a:p>
            <a:pPr marL="0" indent="0">
              <a:buNone/>
            </a:pPr>
            <a:endParaRPr lang="en-GB" sz="1200" dirty="0">
              <a:latin typeface="Arial" panose="020B0604020202020204" pitchFamily="34" charset="0"/>
              <a:cs typeface="Arial" panose="020B0604020202020204" pitchFamily="34" charset="0"/>
            </a:endParaRPr>
          </a:p>
          <a:p>
            <a:pPr marL="0" indent="0">
              <a:buNone/>
            </a:pPr>
            <a:r>
              <a:rPr lang="en-GB" sz="1200" b="1" i="1" dirty="0">
                <a:latin typeface="Arial" panose="020B0604020202020204" pitchFamily="34" charset="0"/>
                <a:cs typeface="Arial" panose="020B0604020202020204" pitchFamily="34" charset="0"/>
              </a:rPr>
              <a:t>It’s all in the howl</a:t>
            </a:r>
          </a:p>
          <a:p>
            <a:pPr marL="0" indent="0">
              <a:buNone/>
            </a:pPr>
            <a:endParaRPr lang="en-GB" sz="1200" b="1" i="1"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Wolves do howl at night, and these soulful calls have nothing to do with the moon. Their penetrating, hauntingly beautiful howl is a primary communication tool, both between lone wolves and their pack, as well as between packs.</a:t>
            </a:r>
          </a:p>
          <a:p>
            <a:pPr marL="0" indent="0">
              <a:buNone/>
            </a:pPr>
            <a:endParaRPr lang="en-GB"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52BEE815-2126-984D-8185-3C7DA0E5E728}" type="slidenum">
              <a:rPr lang="en-GB" smtClean="0"/>
              <a:t>25</a:t>
            </a:fld>
            <a:endParaRPr lang="en-GB"/>
          </a:p>
        </p:txBody>
      </p:sp>
    </p:spTree>
    <p:extLst>
      <p:ext uri="{BB962C8B-B14F-4D97-AF65-F5344CB8AC3E}">
        <p14:creationId xmlns:p14="http://schemas.microsoft.com/office/powerpoint/2010/main" val="34756086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YOUR API IS YOUR CONTRACT</a:t>
            </a:r>
          </a:p>
          <a:p>
            <a:endParaRPr lang="en-GB" dirty="0"/>
          </a:p>
          <a:p>
            <a:endParaRPr lang="en-GB" dirty="0"/>
          </a:p>
        </p:txBody>
      </p:sp>
      <p:sp>
        <p:nvSpPr>
          <p:cNvPr id="4" name="Slide Number Placeholder 3"/>
          <p:cNvSpPr>
            <a:spLocks noGrp="1"/>
          </p:cNvSpPr>
          <p:nvPr>
            <p:ph type="sldNum" sz="quarter" idx="5"/>
          </p:nvPr>
        </p:nvSpPr>
        <p:spPr/>
        <p:txBody>
          <a:bodyPr/>
          <a:lstStyle/>
          <a:p>
            <a:fld id="{52BEE815-2126-984D-8185-3C7DA0E5E728}" type="slidenum">
              <a:rPr lang="en-GB" smtClean="0"/>
              <a:t>26</a:t>
            </a:fld>
            <a:endParaRPr lang="en-GB"/>
          </a:p>
        </p:txBody>
      </p:sp>
    </p:spTree>
    <p:extLst>
      <p:ext uri="{BB962C8B-B14F-4D97-AF65-F5344CB8AC3E}">
        <p14:creationId xmlns:p14="http://schemas.microsoft.com/office/powerpoint/2010/main" val="32677241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rgbClr val="70267D"/>
                </a:solidFill>
                <a:latin typeface="Arial" panose="020B0604020202020204" pitchFamily="34" charset="0"/>
                <a:cs typeface="Arial" panose="020B0604020202020204" pitchFamily="34" charset="0"/>
              </a:rPr>
              <a:t>WHAT IS AN API CONTRACT?</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A shared articulation of what an API does in both machine and human readable format.</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Uses tools such as </a:t>
            </a:r>
            <a:r>
              <a:rPr lang="en-GB" sz="1200" dirty="0" err="1">
                <a:latin typeface="Arial" panose="020B0604020202020204" pitchFamily="34" charset="0"/>
                <a:cs typeface="Arial" panose="020B0604020202020204" pitchFamily="34" charset="0"/>
              </a:rPr>
              <a:t>OpenAPI</a:t>
            </a:r>
            <a:r>
              <a:rPr lang="en-GB" sz="1200" dirty="0">
                <a:latin typeface="Arial" panose="020B0604020202020204" pitchFamily="34" charset="0"/>
                <a:cs typeface="Arial" panose="020B0604020202020204" pitchFamily="34" charset="0"/>
              </a:rPr>
              <a:t> to describe the requests and responses of each API functionality offered. </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It is something that both API provider and consumer agree upon, and get to work developing, delivering, and then integrating and consuming - for an agreed upon price.</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An API contract helps mitigate change, or at least communicates it. </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Providing an </a:t>
            </a:r>
            <a:r>
              <a:rPr lang="en-GB" sz="1200" dirty="0" err="1">
                <a:latin typeface="Arial" panose="020B0604020202020204" pitchFamily="34" charset="0"/>
                <a:cs typeface="Arial" panose="020B0604020202020204" pitchFamily="34" charset="0"/>
              </a:rPr>
              <a:t>OpenAPI</a:t>
            </a:r>
            <a:r>
              <a:rPr lang="en-GB" sz="1200" dirty="0">
                <a:latin typeface="Arial" panose="020B0604020202020204" pitchFamily="34" charset="0"/>
                <a:cs typeface="Arial" panose="020B0604020202020204" pitchFamily="34" charset="0"/>
              </a:rPr>
              <a:t> spec of each new version ahead of time, reduces the amount of uncertainty and allows consumers to review the API contract before they commit to integrating with it. </a:t>
            </a:r>
          </a:p>
          <a:p>
            <a:endParaRPr lang="en-GB" sz="1200" dirty="0">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52BEE815-2126-984D-8185-3C7DA0E5E728}" type="slidenum">
              <a:rPr lang="en-GB" smtClean="0"/>
              <a:t>27</a:t>
            </a:fld>
            <a:endParaRPr lang="en-GB"/>
          </a:p>
        </p:txBody>
      </p:sp>
    </p:spTree>
    <p:extLst>
      <p:ext uri="{BB962C8B-B14F-4D97-AF65-F5344CB8AC3E}">
        <p14:creationId xmlns:p14="http://schemas.microsoft.com/office/powerpoint/2010/main" val="4170772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latin typeface="Arial" panose="020B0604020202020204" pitchFamily="34" charset="0"/>
                <a:cs typeface="Arial" panose="020B0604020202020204" pitchFamily="34" charset="0"/>
              </a:rPr>
              <a:t>Sadly, an API contract is often wielded in the name of all of these things, but there really is very little accountability or enforcement when it comes to API contracts. </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It is 100% up to the API provider to follow through and live up to the contract, with very little an API consumer can do if the contract isn’t met. </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Which can result in badly behaved API providers, as well as monstrous API consumers. </a:t>
            </a:r>
          </a:p>
          <a:p>
            <a:endParaRPr lang="en-GB" dirty="0"/>
          </a:p>
          <a:p>
            <a:r>
              <a:rPr lang="en-GB" sz="1200" dirty="0"/>
              <a:t>IF ONLY THERE WAS A WAY AND RELEVANT TOOLS TO CHANGE THIS?!</a:t>
            </a:r>
          </a:p>
        </p:txBody>
      </p:sp>
      <p:sp>
        <p:nvSpPr>
          <p:cNvPr id="4" name="Slide Number Placeholder 3"/>
          <p:cNvSpPr>
            <a:spLocks noGrp="1"/>
          </p:cNvSpPr>
          <p:nvPr>
            <p:ph type="sldNum" sz="quarter" idx="5"/>
          </p:nvPr>
        </p:nvSpPr>
        <p:spPr/>
        <p:txBody>
          <a:bodyPr/>
          <a:lstStyle/>
          <a:p>
            <a:fld id="{52BEE815-2126-984D-8185-3C7DA0E5E728}" type="slidenum">
              <a:rPr lang="en-GB" smtClean="0"/>
              <a:t>28</a:t>
            </a:fld>
            <a:endParaRPr lang="en-GB"/>
          </a:p>
        </p:txBody>
      </p:sp>
    </p:spTree>
    <p:extLst>
      <p:ext uri="{BB962C8B-B14F-4D97-AF65-F5344CB8AC3E}">
        <p14:creationId xmlns:p14="http://schemas.microsoft.com/office/powerpoint/2010/main" val="30191156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Enter Contract First Development and Contract Testing!</a:t>
            </a:r>
          </a:p>
        </p:txBody>
      </p:sp>
      <p:sp>
        <p:nvSpPr>
          <p:cNvPr id="4" name="Slide Number Placeholder 3"/>
          <p:cNvSpPr>
            <a:spLocks noGrp="1"/>
          </p:cNvSpPr>
          <p:nvPr>
            <p:ph type="sldNum" sz="quarter" idx="5"/>
          </p:nvPr>
        </p:nvSpPr>
        <p:spPr/>
        <p:txBody>
          <a:bodyPr/>
          <a:lstStyle/>
          <a:p>
            <a:fld id="{52BEE815-2126-984D-8185-3C7DA0E5E728}" type="slidenum">
              <a:rPr lang="en-GB" smtClean="0"/>
              <a:t>29</a:t>
            </a:fld>
            <a:endParaRPr lang="en-GB"/>
          </a:p>
        </p:txBody>
      </p:sp>
    </p:spTree>
    <p:extLst>
      <p:ext uri="{BB962C8B-B14F-4D97-AF65-F5344CB8AC3E}">
        <p14:creationId xmlns:p14="http://schemas.microsoft.com/office/powerpoint/2010/main" val="3192430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will start with an intro.</a:t>
            </a:r>
          </a:p>
          <a:p>
            <a:pPr algn="l"/>
            <a:r>
              <a:rPr lang="en-GB" dirty="0"/>
              <a:t>We will then see </a:t>
            </a:r>
            <a:r>
              <a:rPr lang="en-GB" sz="1200" noProof="0" dirty="0">
                <a:latin typeface="Arial" panose="020B0604020202020204" pitchFamily="34" charset="0"/>
                <a:cs typeface="Arial" panose="020B0604020202020204" pitchFamily="34" charset="0"/>
              </a:rPr>
              <a:t>at a high-level - Design First vs. Code First Development.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noProof="0" dirty="0">
                <a:latin typeface="Arial" panose="020B0604020202020204" pitchFamily="34" charset="0"/>
                <a:cs typeface="Arial" panose="020B0604020202020204" pitchFamily="34" charset="0"/>
              </a:rPr>
              <a:t>After that we will see how that applies to API development in terms of  </a:t>
            </a:r>
            <a:r>
              <a:rPr lang="en-GB" sz="1200" dirty="0">
                <a:latin typeface="Arial" panose="020B0604020202020204" pitchFamily="34" charset="0"/>
                <a:cs typeface="Arial" panose="020B0604020202020204" pitchFamily="34" charset="0"/>
              </a:rPr>
              <a:t>Design First API vs. Code First API.</a:t>
            </a:r>
            <a:endParaRPr lang="en-GB" dirty="0"/>
          </a:p>
          <a:p>
            <a:pPr algn="l"/>
            <a:r>
              <a:rPr lang="en-GB" sz="1200" noProof="0" dirty="0">
                <a:latin typeface="Arial" panose="020B0604020202020204" pitchFamily="34" charset="0"/>
                <a:cs typeface="Arial" panose="020B0604020202020204" pitchFamily="34" charset="0"/>
              </a:rPr>
              <a:t>Later we will see what is an API contract and why API First and Contract First is important.</a:t>
            </a:r>
          </a:p>
          <a:p>
            <a:pPr algn="l"/>
            <a:r>
              <a:rPr lang="en-GB" sz="1200" noProof="0" dirty="0">
                <a:latin typeface="Arial" panose="020B0604020202020204" pitchFamily="34" charset="0"/>
                <a:cs typeface="Arial" panose="020B0604020202020204" pitchFamily="34" charset="0"/>
              </a:rPr>
              <a:t>We will go over contract validation and testing and the tools we need for that.</a:t>
            </a:r>
          </a:p>
          <a:p>
            <a:pPr algn="l"/>
            <a:r>
              <a:rPr lang="en-GB" sz="1200" noProof="0" dirty="0">
                <a:latin typeface="Arial" panose="020B0604020202020204" pitchFamily="34" charset="0"/>
                <a:cs typeface="Arial" panose="020B0604020202020204" pitchFamily="34" charset="0"/>
              </a:rPr>
              <a:t>And we will tie this whole thing neatly in a knot in a live Demo.</a:t>
            </a:r>
          </a:p>
          <a:p>
            <a:pPr algn="l"/>
            <a:r>
              <a:rPr lang="en-GB" sz="1200" noProof="0" dirty="0">
                <a:latin typeface="Arial" panose="020B0604020202020204" pitchFamily="34" charset="0"/>
                <a:cs typeface="Arial" panose="020B0604020202020204" pitchFamily="34" charset="0"/>
              </a:rPr>
              <a:t>We will finish with a recap of what we have achieved.</a:t>
            </a:r>
          </a:p>
          <a:p>
            <a:pPr algn="l"/>
            <a:r>
              <a:rPr lang="en-GB" sz="1200" noProof="0" dirty="0">
                <a:latin typeface="Arial" panose="020B0604020202020204" pitchFamily="34" charset="0"/>
                <a:cs typeface="Arial" panose="020B0604020202020204" pitchFamily="34" charset="0"/>
              </a:rPr>
              <a:t>And hopefully we will have some time for Q&amp;A.</a:t>
            </a:r>
          </a:p>
          <a:p>
            <a:pPr algn="l"/>
            <a:endParaRPr lang="en-GB" sz="1200" noProof="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52BEE815-2126-984D-8185-3C7DA0E5E728}" type="slidenum">
              <a:rPr lang="en-GB" smtClean="0"/>
              <a:t>3</a:t>
            </a:fld>
            <a:endParaRPr lang="en-GB"/>
          </a:p>
        </p:txBody>
      </p:sp>
    </p:spTree>
    <p:extLst>
      <p:ext uri="{BB962C8B-B14F-4D97-AF65-F5344CB8AC3E}">
        <p14:creationId xmlns:p14="http://schemas.microsoft.com/office/powerpoint/2010/main" val="38881124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rgbClr val="70267D"/>
                </a:solidFill>
                <a:latin typeface="Arial" panose="020B0604020202020204" pitchFamily="34" charset="0"/>
                <a:cs typeface="Arial" panose="020B0604020202020204" pitchFamily="34" charset="0"/>
              </a:rPr>
              <a:t>WHAT IS CONTRACT FIRST DEVELOPMENT?</a:t>
            </a:r>
          </a:p>
          <a:p>
            <a:endParaRPr lang="en-GB" dirty="0"/>
          </a:p>
          <a:p>
            <a:r>
              <a:rPr lang="en-GB" sz="1200" dirty="0">
                <a:latin typeface="Arial" panose="020B0604020202020204" pitchFamily="34" charset="0"/>
                <a:cs typeface="Arial" panose="020B0604020202020204" pitchFamily="34" charset="0"/>
              </a:rPr>
              <a:t>Contract First Development is about making your intent clear across team members and external teams.</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By using a tool like </a:t>
            </a:r>
            <a:r>
              <a:rPr lang="en-GB" sz="1200" dirty="0" err="1">
                <a:latin typeface="Arial" panose="020B0604020202020204" pitchFamily="34" charset="0"/>
                <a:cs typeface="Arial" panose="020B0604020202020204" pitchFamily="34" charset="0"/>
              </a:rPr>
              <a:t>OpenAPI</a:t>
            </a:r>
            <a:r>
              <a:rPr lang="en-GB" sz="1200" dirty="0">
                <a:latin typeface="Arial" panose="020B0604020202020204" pitchFamily="34" charset="0"/>
                <a:cs typeface="Arial" panose="020B0604020202020204" pitchFamily="34" charset="0"/>
              </a:rPr>
              <a:t> we define our programming API clearly at the outset. </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We also update the contract before implementing changes to the code.</a:t>
            </a:r>
          </a:p>
          <a:p>
            <a:pPr marL="0" indent="0">
              <a:buNone/>
            </a:pPr>
            <a:endParaRPr lang="en-GB" sz="1200" dirty="0">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52BEE815-2126-984D-8185-3C7DA0E5E728}" type="slidenum">
              <a:rPr lang="en-GB" smtClean="0"/>
              <a:t>30</a:t>
            </a:fld>
            <a:endParaRPr lang="en-GB"/>
          </a:p>
        </p:txBody>
      </p:sp>
    </p:spTree>
    <p:extLst>
      <p:ext uri="{BB962C8B-B14F-4D97-AF65-F5344CB8AC3E}">
        <p14:creationId xmlns:p14="http://schemas.microsoft.com/office/powerpoint/2010/main" val="38119568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rgbClr val="70267D"/>
                </a:solidFill>
                <a:latin typeface="Arial" panose="020B0604020202020204" pitchFamily="34" charset="0"/>
                <a:cs typeface="Arial" panose="020B0604020202020204" pitchFamily="34" charset="0"/>
              </a:rPr>
              <a:t>WHAT IS THIS CONTRACT TESTING THING?</a:t>
            </a:r>
          </a:p>
          <a:p>
            <a:endParaRPr lang="en-GB" dirty="0"/>
          </a:p>
          <a:p>
            <a:r>
              <a:rPr lang="en-GB" dirty="0"/>
              <a:t>This is the way we enforce and govern our contracts.</a:t>
            </a:r>
          </a:p>
          <a:p>
            <a:endParaRPr lang="en-GB" dirty="0"/>
          </a:p>
          <a:p>
            <a:r>
              <a:rPr lang="en-GB" sz="1200" dirty="0">
                <a:latin typeface="Arial" panose="020B0604020202020204" pitchFamily="34" charset="0"/>
                <a:cs typeface="Arial" panose="020B0604020202020204" pitchFamily="34" charset="0"/>
              </a:rPr>
              <a:t>When compared to E2E testing approaches, contract testing enables you to create consistent curves in your pipeline speed and complexity that look more like the chart below, whilst maintaining many of the safety guarantees of E2E tests.</a:t>
            </a:r>
          </a:p>
          <a:p>
            <a:pPr marL="0" indent="0">
              <a:buNone/>
            </a:pPr>
            <a:endParaRPr lang="en-GB" sz="1200" dirty="0">
              <a:latin typeface="Arial" panose="020B0604020202020204" pitchFamily="34" charset="0"/>
              <a:cs typeface="Arial" panose="020B0604020202020204" pitchFamily="34" charset="0"/>
            </a:endParaRPr>
          </a:p>
          <a:p>
            <a:endParaRPr lang="en-GB"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52BEE815-2126-984D-8185-3C7DA0E5E728}" type="slidenum">
              <a:rPr lang="en-GB" smtClean="0"/>
              <a:t>31</a:t>
            </a:fld>
            <a:endParaRPr lang="en-GB"/>
          </a:p>
        </p:txBody>
      </p:sp>
    </p:spTree>
    <p:extLst>
      <p:ext uri="{BB962C8B-B14F-4D97-AF65-F5344CB8AC3E}">
        <p14:creationId xmlns:p14="http://schemas.microsoft.com/office/powerpoint/2010/main" val="36512414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how do I convince you?</a:t>
            </a:r>
          </a:p>
          <a:p>
            <a:endParaRPr lang="en-GB" dirty="0"/>
          </a:p>
          <a:p>
            <a:r>
              <a:rPr lang="en-GB" sz="1200" dirty="0">
                <a:latin typeface="Arial" panose="020B0604020202020204" pitchFamily="34" charset="0"/>
                <a:cs typeface="Arial" panose="020B0604020202020204" pitchFamily="34" charset="0"/>
              </a:rPr>
              <a:t>The main thing that any organisation cares about when it comes to software development is cost.</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When building a product, your time is probably the biggest cost to an organisation. </a:t>
            </a:r>
          </a:p>
          <a:p>
            <a:pPr marL="0" indent="0">
              <a:buNone/>
            </a:pPr>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There will be initial overhead in learning how to use contract tests and integrating them into your build pipeline.</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Using contract tests in conjunction with, or as a replacement for traditional end-to-end tests will be cheaper in the long run, for several reasons.</a:t>
            </a:r>
          </a:p>
          <a:p>
            <a:endParaRPr lang="en-GB" dirty="0"/>
          </a:p>
        </p:txBody>
      </p:sp>
      <p:sp>
        <p:nvSpPr>
          <p:cNvPr id="4" name="Slide Number Placeholder 3"/>
          <p:cNvSpPr>
            <a:spLocks noGrp="1"/>
          </p:cNvSpPr>
          <p:nvPr>
            <p:ph type="sldNum" sz="quarter" idx="5"/>
          </p:nvPr>
        </p:nvSpPr>
        <p:spPr/>
        <p:txBody>
          <a:bodyPr/>
          <a:lstStyle/>
          <a:p>
            <a:fld id="{52BEE815-2126-984D-8185-3C7DA0E5E728}" type="slidenum">
              <a:rPr lang="en-GB" smtClean="0"/>
              <a:t>32</a:t>
            </a:fld>
            <a:endParaRPr lang="en-GB"/>
          </a:p>
        </p:txBody>
      </p:sp>
    </p:spTree>
    <p:extLst>
      <p:ext uri="{BB962C8B-B14F-4D97-AF65-F5344CB8AC3E}">
        <p14:creationId xmlns:p14="http://schemas.microsoft.com/office/powerpoint/2010/main" val="25456519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b="1" i="1" dirty="0">
                <a:latin typeface="Arial" panose="020B0604020202020204" pitchFamily="34" charset="0"/>
                <a:cs typeface="Arial" panose="020B0604020202020204" pitchFamily="34" charset="0"/>
              </a:rPr>
              <a:t>Contract tests save development time by:</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Providing very fast feedback loops</a:t>
            </a:r>
            <a:r>
              <a:rPr lang="bg-BG" sz="1200" dirty="0">
                <a:latin typeface="Arial" panose="020B0604020202020204" pitchFamily="34" charset="0"/>
                <a:cs typeface="Arial" panose="020B0604020202020204" pitchFamily="34" charset="0"/>
              </a:rPr>
              <a:t>.</a:t>
            </a:r>
            <a:endParaRPr lang="en-GB" sz="1200" dirty="0">
              <a:latin typeface="Arial" panose="020B0604020202020204" pitchFamily="34" charset="0"/>
              <a:cs typeface="Arial" panose="020B0604020202020204" pitchFamily="34" charset="0"/>
            </a:endParaRP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Clearly identifying where the problem is when they fail.</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Ensuring that only the parts of the API that will actually be used get developed</a:t>
            </a:r>
            <a:r>
              <a:rPr lang="bg-BG" sz="1200" dirty="0">
                <a:latin typeface="Arial" panose="020B0604020202020204" pitchFamily="34" charset="0"/>
                <a:cs typeface="Arial" panose="020B0604020202020204" pitchFamily="34" charset="0"/>
              </a:rPr>
              <a:t>.</a:t>
            </a:r>
            <a:endParaRPr lang="en-GB" sz="1200" dirty="0">
              <a:latin typeface="Arial" panose="020B0604020202020204" pitchFamily="34" charset="0"/>
              <a:cs typeface="Arial" panose="020B0604020202020204" pitchFamily="34" charset="0"/>
            </a:endParaRP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Contract tests can also save compute time and resources.</a:t>
            </a:r>
          </a:p>
          <a:p>
            <a:endParaRPr lang="en-GB" dirty="0"/>
          </a:p>
        </p:txBody>
      </p:sp>
      <p:sp>
        <p:nvSpPr>
          <p:cNvPr id="4" name="Slide Number Placeholder 3"/>
          <p:cNvSpPr>
            <a:spLocks noGrp="1"/>
          </p:cNvSpPr>
          <p:nvPr>
            <p:ph type="sldNum" sz="quarter" idx="5"/>
          </p:nvPr>
        </p:nvSpPr>
        <p:spPr/>
        <p:txBody>
          <a:bodyPr/>
          <a:lstStyle/>
          <a:p>
            <a:fld id="{52BEE815-2126-984D-8185-3C7DA0E5E728}" type="slidenum">
              <a:rPr lang="en-GB" smtClean="0"/>
              <a:t>33</a:t>
            </a:fld>
            <a:endParaRPr lang="en-GB"/>
          </a:p>
        </p:txBody>
      </p:sp>
    </p:spTree>
    <p:extLst>
      <p:ext uri="{BB962C8B-B14F-4D97-AF65-F5344CB8AC3E}">
        <p14:creationId xmlns:p14="http://schemas.microsoft.com/office/powerpoint/2010/main" val="21490371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dirty="0">
                <a:latin typeface="Arial" panose="020B0604020202020204" pitchFamily="34" charset="0"/>
                <a:cs typeface="Arial" panose="020B0604020202020204" pitchFamily="34" charset="0"/>
              </a:rPr>
              <a:t>Try keeping track of how long your team currently spends on:</a:t>
            </a:r>
          </a:p>
          <a:p>
            <a:pPr marL="0" indent="0">
              <a:buNone/>
            </a:pPr>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Writing and executing integration tests.</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Debugging integration tests failures.</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Fixing integration tests.</a:t>
            </a:r>
          </a:p>
          <a:p>
            <a:endParaRPr lang="en-GB" sz="1200" dirty="0">
              <a:solidFill>
                <a:srgbClr val="70267D"/>
              </a:solidFill>
              <a:latin typeface="Arial" panose="020B0604020202020204" pitchFamily="34" charset="0"/>
              <a:cs typeface="Arial" panose="020B0604020202020204" pitchFamily="34" charset="0"/>
            </a:endParaRPr>
          </a:p>
          <a:p>
            <a:pPr marL="0" indent="0">
              <a:buNone/>
            </a:pPr>
            <a:r>
              <a:rPr lang="en-GB" sz="1200" i="1" dirty="0">
                <a:latin typeface="Arial" panose="020B0604020202020204" pitchFamily="34" charset="0"/>
                <a:cs typeface="Arial" panose="020B0604020202020204" pitchFamily="34" charset="0"/>
              </a:rPr>
              <a:t>Wouldn't it be a better use of your time working on fast, reliable tests that allowed you to respond to change quickly, rather than slowing you down?</a:t>
            </a:r>
          </a:p>
          <a:p>
            <a:endParaRPr lang="en-GB" dirty="0"/>
          </a:p>
        </p:txBody>
      </p:sp>
      <p:sp>
        <p:nvSpPr>
          <p:cNvPr id="4" name="Slide Number Placeholder 3"/>
          <p:cNvSpPr>
            <a:spLocks noGrp="1"/>
          </p:cNvSpPr>
          <p:nvPr>
            <p:ph type="sldNum" sz="quarter" idx="5"/>
          </p:nvPr>
        </p:nvSpPr>
        <p:spPr/>
        <p:txBody>
          <a:bodyPr/>
          <a:lstStyle/>
          <a:p>
            <a:fld id="{52BEE815-2126-984D-8185-3C7DA0E5E728}" type="slidenum">
              <a:rPr lang="en-GB" smtClean="0"/>
              <a:t>34</a:t>
            </a:fld>
            <a:endParaRPr lang="en-GB"/>
          </a:p>
        </p:txBody>
      </p:sp>
    </p:spTree>
    <p:extLst>
      <p:ext uri="{BB962C8B-B14F-4D97-AF65-F5344CB8AC3E}">
        <p14:creationId xmlns:p14="http://schemas.microsoft.com/office/powerpoint/2010/main" val="26790927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b="1" i="1" dirty="0">
                <a:latin typeface="Arial" panose="020B0604020202020204" pitchFamily="34" charset="0"/>
                <a:cs typeface="Arial" panose="020B0604020202020204" pitchFamily="34" charset="0"/>
              </a:rPr>
              <a:t>Wolves are a keystone species according to most ecologists</a:t>
            </a:r>
          </a:p>
          <a:p>
            <a:pPr marL="0" indent="0">
              <a:buNone/>
            </a:pPr>
            <a:endParaRPr lang="en-GB" sz="1200" b="1" i="1"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Wolves help regulate the ecosystem by preventing hooved herds overpopulation better than humans do.</a:t>
            </a:r>
          </a:p>
          <a:p>
            <a:r>
              <a:rPr lang="en-GB" sz="1200" dirty="0">
                <a:latin typeface="Arial" panose="020B0604020202020204" pitchFamily="34" charset="0"/>
                <a:cs typeface="Arial" panose="020B0604020202020204" pitchFamily="34" charset="0"/>
              </a:rPr>
              <a:t>There is no valid reason to kill them – not used for food; not overpopulated; not a significant threat to cattle; and not a measurable risk to human safety;</a:t>
            </a:r>
          </a:p>
          <a:p>
            <a:pPr marL="0" indent="0">
              <a:buNone/>
            </a:pPr>
            <a:endParaRPr lang="en-GB"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52BEE815-2126-984D-8185-3C7DA0E5E728}" type="slidenum">
              <a:rPr lang="en-GB" smtClean="0"/>
              <a:t>35</a:t>
            </a:fld>
            <a:endParaRPr lang="en-GB"/>
          </a:p>
        </p:txBody>
      </p:sp>
    </p:spTree>
    <p:extLst>
      <p:ext uri="{BB962C8B-B14F-4D97-AF65-F5344CB8AC3E}">
        <p14:creationId xmlns:p14="http://schemas.microsoft.com/office/powerpoint/2010/main" val="38296928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see how do we achieve this?</a:t>
            </a:r>
          </a:p>
          <a:p>
            <a:r>
              <a:rPr lang="en-GB" dirty="0"/>
              <a:t>We are going to need some tools for the job.</a:t>
            </a:r>
          </a:p>
          <a:p>
            <a:endParaRPr lang="en-GB" dirty="0"/>
          </a:p>
          <a:p>
            <a:endParaRPr lang="en-GB" dirty="0"/>
          </a:p>
        </p:txBody>
      </p:sp>
      <p:sp>
        <p:nvSpPr>
          <p:cNvPr id="4" name="Slide Number Placeholder 3"/>
          <p:cNvSpPr>
            <a:spLocks noGrp="1"/>
          </p:cNvSpPr>
          <p:nvPr>
            <p:ph type="sldNum" sz="quarter" idx="5"/>
          </p:nvPr>
        </p:nvSpPr>
        <p:spPr/>
        <p:txBody>
          <a:bodyPr/>
          <a:lstStyle/>
          <a:p>
            <a:fld id="{52BEE815-2126-984D-8185-3C7DA0E5E728}" type="slidenum">
              <a:rPr lang="en-GB" smtClean="0"/>
              <a:t>36</a:t>
            </a:fld>
            <a:endParaRPr lang="en-GB"/>
          </a:p>
        </p:txBody>
      </p:sp>
    </p:spTree>
    <p:extLst>
      <p:ext uri="{BB962C8B-B14F-4D97-AF65-F5344CB8AC3E}">
        <p14:creationId xmlns:p14="http://schemas.microsoft.com/office/powerpoint/2010/main" val="14916883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dirty="0">
                <a:latin typeface="Arial" panose="020B0604020202020204" pitchFamily="34" charset="0"/>
                <a:cs typeface="Arial" panose="020B0604020202020204" pitchFamily="34" charset="0"/>
              </a:rPr>
              <a:t>The first tool we need is an </a:t>
            </a:r>
            <a:r>
              <a:rPr lang="en-GB" sz="1200" dirty="0" err="1">
                <a:latin typeface="Arial" panose="020B0604020202020204" pitchFamily="34" charset="0"/>
                <a:cs typeface="Arial" panose="020B0604020202020204" pitchFamily="34" charset="0"/>
              </a:rPr>
              <a:t>OpenAPI</a:t>
            </a:r>
            <a:r>
              <a:rPr lang="en-GB" sz="1200" dirty="0">
                <a:latin typeface="Arial" panose="020B0604020202020204" pitchFamily="34" charset="0"/>
                <a:cs typeface="Arial" panose="020B0604020202020204" pitchFamily="34" charset="0"/>
              </a:rPr>
              <a:t> spec.</a:t>
            </a:r>
          </a:p>
          <a:p>
            <a:pPr marL="0" indent="0">
              <a:buNone/>
            </a:pPr>
            <a:endParaRPr lang="en-GB" sz="1200" dirty="0">
              <a:latin typeface="Arial" panose="020B0604020202020204" pitchFamily="34" charset="0"/>
              <a:cs typeface="Arial" panose="020B0604020202020204" pitchFamily="34" charset="0"/>
            </a:endParaRPr>
          </a:p>
          <a:p>
            <a:pPr marL="0" indent="0">
              <a:buNone/>
            </a:pPr>
            <a:r>
              <a:rPr lang="en-GB" sz="1200" dirty="0">
                <a:latin typeface="Arial" panose="020B0604020202020204" pitchFamily="34" charset="0"/>
                <a:cs typeface="Arial" panose="020B0604020202020204" pitchFamily="34" charset="0"/>
              </a:rPr>
              <a:t>The </a:t>
            </a:r>
            <a:r>
              <a:rPr lang="en-GB" sz="1200" b="1" i="1" dirty="0">
                <a:latin typeface="Arial" panose="020B0604020202020204" pitchFamily="34" charset="0"/>
                <a:cs typeface="Arial" panose="020B0604020202020204" pitchFamily="34" charset="0"/>
              </a:rPr>
              <a:t>OAS - </a:t>
            </a:r>
            <a:r>
              <a:rPr lang="en-GB" sz="1200" b="1" i="1" dirty="0" err="1">
                <a:latin typeface="Arial" panose="020B0604020202020204" pitchFamily="34" charset="0"/>
                <a:cs typeface="Arial" panose="020B0604020202020204" pitchFamily="34" charset="0"/>
              </a:rPr>
              <a:t>OpenAPI</a:t>
            </a:r>
            <a:r>
              <a:rPr lang="en-GB" sz="1200" b="1" i="1" dirty="0">
                <a:latin typeface="Arial" panose="020B0604020202020204" pitchFamily="34" charset="0"/>
                <a:cs typeface="Arial" panose="020B0604020202020204" pitchFamily="34" charset="0"/>
              </a:rPr>
              <a:t> Specification</a:t>
            </a:r>
            <a:r>
              <a:rPr lang="en-GB" sz="1200" dirty="0">
                <a:latin typeface="Arial" panose="020B0604020202020204" pitchFamily="34" charset="0"/>
                <a:cs typeface="Arial" panose="020B0604020202020204" pitchFamily="34" charset="0"/>
              </a:rPr>
              <a:t> (formerly Swagger Specification) defines a standard description format, and a language-agnostic interface to REST APIs. </a:t>
            </a:r>
          </a:p>
          <a:p>
            <a:pPr marL="0" indent="0">
              <a:buNone/>
            </a:pPr>
            <a:r>
              <a:rPr lang="en-GB" sz="1200" dirty="0">
                <a:latin typeface="Arial" panose="020B0604020202020204" pitchFamily="34" charset="0"/>
                <a:cs typeface="Arial" panose="020B0604020202020204" pitchFamily="34" charset="0"/>
              </a:rPr>
              <a:t>This allows both humans and computers to discover and understand the capabilities of the service, including:</a:t>
            </a:r>
          </a:p>
          <a:p>
            <a:pPr marL="0" indent="0">
              <a:buNone/>
            </a:pPr>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Available endpoints and operations on each endpoint (</a:t>
            </a:r>
            <a:r>
              <a:rPr lang="en-GB" sz="1200" i="1" dirty="0">
                <a:latin typeface="Arial" panose="020B0604020202020204" pitchFamily="34" charset="0"/>
                <a:cs typeface="Arial" panose="020B0604020202020204" pitchFamily="34" charset="0"/>
              </a:rPr>
              <a:t>GET /example, POST /example</a:t>
            </a:r>
            <a:r>
              <a:rPr lang="en-GB" sz="1200" dirty="0">
                <a:latin typeface="Arial" panose="020B0604020202020204" pitchFamily="34" charset="0"/>
                <a:cs typeface="Arial" panose="020B0604020202020204" pitchFamily="34" charset="0"/>
              </a:rPr>
              <a:t>).</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Parameters.</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Authentication methods.</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Contact information, license, terms of use etc.</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Can be written in YAML or JSON.</a:t>
            </a:r>
          </a:p>
          <a:p>
            <a:endParaRPr lang="en-GB"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52BEE815-2126-984D-8185-3C7DA0E5E728}" type="slidenum">
              <a:rPr lang="en-GB" smtClean="0"/>
              <a:t>37</a:t>
            </a:fld>
            <a:endParaRPr lang="en-GB"/>
          </a:p>
        </p:txBody>
      </p:sp>
    </p:spTree>
    <p:extLst>
      <p:ext uri="{BB962C8B-B14F-4D97-AF65-F5344CB8AC3E}">
        <p14:creationId xmlns:p14="http://schemas.microsoft.com/office/powerpoint/2010/main" val="31300060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the anatomy of an </a:t>
            </a:r>
            <a:r>
              <a:rPr lang="en-GB" dirty="0" err="1"/>
              <a:t>OpenAPI</a:t>
            </a:r>
            <a:r>
              <a:rPr lang="en-GB" dirty="0"/>
              <a:t> spec document </a:t>
            </a:r>
            <a:r>
              <a:rPr lang="en-GB"/>
              <a:t>written in YAML.</a:t>
            </a:r>
          </a:p>
        </p:txBody>
      </p:sp>
      <p:sp>
        <p:nvSpPr>
          <p:cNvPr id="4" name="Slide Number Placeholder 3"/>
          <p:cNvSpPr>
            <a:spLocks noGrp="1"/>
          </p:cNvSpPr>
          <p:nvPr>
            <p:ph type="sldNum" sz="quarter" idx="5"/>
          </p:nvPr>
        </p:nvSpPr>
        <p:spPr/>
        <p:txBody>
          <a:bodyPr/>
          <a:lstStyle/>
          <a:p>
            <a:fld id="{52BEE815-2126-984D-8185-3C7DA0E5E728}" type="slidenum">
              <a:rPr lang="en-GB" smtClean="0"/>
              <a:t>38</a:t>
            </a:fld>
            <a:endParaRPr lang="en-GB"/>
          </a:p>
        </p:txBody>
      </p:sp>
    </p:spTree>
    <p:extLst>
      <p:ext uri="{BB962C8B-B14F-4D97-AF65-F5344CB8AC3E}">
        <p14:creationId xmlns:p14="http://schemas.microsoft.com/office/powerpoint/2010/main" val="15392491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b="1" i="1" dirty="0">
                <a:latin typeface="Arial" panose="020B0604020202020204" pitchFamily="34" charset="0"/>
                <a:cs typeface="Arial" panose="020B0604020202020204" pitchFamily="34" charset="0"/>
              </a:rPr>
              <a:t>Our next tool is Swagger.</a:t>
            </a:r>
          </a:p>
          <a:p>
            <a:pPr marL="0" indent="0">
              <a:buNone/>
            </a:pPr>
            <a:endParaRPr lang="en-GB" sz="1200" b="1" i="1" dirty="0">
              <a:latin typeface="Arial" panose="020B0604020202020204" pitchFamily="34" charset="0"/>
              <a:cs typeface="Arial" panose="020B0604020202020204" pitchFamily="34" charset="0"/>
            </a:endParaRPr>
          </a:p>
          <a:p>
            <a:pPr marL="0" indent="0">
              <a:buNone/>
            </a:pPr>
            <a:r>
              <a:rPr lang="en-GB" sz="1200" b="1" i="1" dirty="0">
                <a:latin typeface="Arial" panose="020B0604020202020204" pitchFamily="34" charset="0"/>
                <a:cs typeface="Arial" panose="020B0604020202020204" pitchFamily="34" charset="0"/>
              </a:rPr>
              <a:t>Swagger</a:t>
            </a:r>
            <a:r>
              <a:rPr lang="en-GB" sz="1200" dirty="0">
                <a:latin typeface="Arial" panose="020B0604020202020204" pitchFamily="34" charset="0"/>
                <a:cs typeface="Arial" panose="020B0604020202020204" pitchFamily="34" charset="0"/>
              </a:rPr>
              <a:t> is a set of open-source tools built around the </a:t>
            </a:r>
            <a:r>
              <a:rPr lang="en-GB" sz="1200" dirty="0" err="1">
                <a:latin typeface="Arial" panose="020B0604020202020204" pitchFamily="34" charset="0"/>
                <a:cs typeface="Arial" panose="020B0604020202020204" pitchFamily="34" charset="0"/>
              </a:rPr>
              <a:t>OpenAPI</a:t>
            </a:r>
            <a:r>
              <a:rPr lang="en-GB" sz="1200" dirty="0">
                <a:latin typeface="Arial" panose="020B0604020202020204" pitchFamily="34" charset="0"/>
                <a:cs typeface="Arial" panose="020B0604020202020204" pitchFamily="34" charset="0"/>
              </a:rPr>
              <a:t> Specification.</a:t>
            </a:r>
          </a:p>
          <a:p>
            <a:pPr marL="0" indent="0">
              <a:buNone/>
            </a:pPr>
            <a:endParaRPr lang="en-GB" sz="1200" dirty="0">
              <a:latin typeface="Arial" panose="020B0604020202020204" pitchFamily="34" charset="0"/>
              <a:cs typeface="Arial" panose="020B0604020202020204" pitchFamily="34" charset="0"/>
            </a:endParaRPr>
          </a:p>
          <a:p>
            <a:pPr marL="0" indent="0">
              <a:buNone/>
            </a:pPr>
            <a:r>
              <a:rPr lang="en-GB" sz="1200" dirty="0">
                <a:latin typeface="Arial" panose="020B0604020202020204" pitchFamily="34" charset="0"/>
                <a:cs typeface="Arial" panose="020B0604020202020204" pitchFamily="34" charset="0"/>
              </a:rPr>
              <a:t>Once you have an </a:t>
            </a:r>
            <a:r>
              <a:rPr lang="en-GB" sz="1200" dirty="0" err="1">
                <a:latin typeface="Arial" panose="020B0604020202020204" pitchFamily="34" charset="0"/>
                <a:cs typeface="Arial" panose="020B0604020202020204" pitchFamily="34" charset="0"/>
              </a:rPr>
              <a:t>OpenAPI</a:t>
            </a:r>
            <a:r>
              <a:rPr lang="en-GB" sz="1200" dirty="0">
                <a:latin typeface="Arial" panose="020B0604020202020204" pitchFamily="34" charset="0"/>
                <a:cs typeface="Arial" panose="020B0604020202020204" pitchFamily="34" charset="0"/>
              </a:rPr>
              <a:t> spec, with Swagger you can:</a:t>
            </a:r>
          </a:p>
          <a:p>
            <a:pPr marL="0" indent="0">
              <a:buNone/>
            </a:pPr>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Generate a server stub and the only thing left to do will be to implement the logic and your API is ready to go!</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Generate clients in over 40 languages.</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Generate interactive documentation that lets you try out the API directly in the browser.</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Use the spec for automated tests.</a:t>
            </a:r>
          </a:p>
          <a:p>
            <a:endParaRPr lang="en-GB" dirty="0"/>
          </a:p>
        </p:txBody>
      </p:sp>
      <p:sp>
        <p:nvSpPr>
          <p:cNvPr id="4" name="Slide Number Placeholder 3"/>
          <p:cNvSpPr>
            <a:spLocks noGrp="1"/>
          </p:cNvSpPr>
          <p:nvPr>
            <p:ph type="sldNum" sz="quarter" idx="5"/>
          </p:nvPr>
        </p:nvSpPr>
        <p:spPr/>
        <p:txBody>
          <a:bodyPr/>
          <a:lstStyle/>
          <a:p>
            <a:fld id="{52BEE815-2126-984D-8185-3C7DA0E5E728}" type="slidenum">
              <a:rPr lang="en-GB" smtClean="0"/>
              <a:t>39</a:t>
            </a:fld>
            <a:endParaRPr lang="en-GB"/>
          </a:p>
        </p:txBody>
      </p:sp>
    </p:spTree>
    <p:extLst>
      <p:ext uri="{BB962C8B-B14F-4D97-AF65-F5344CB8AC3E}">
        <p14:creationId xmlns:p14="http://schemas.microsoft.com/office/powerpoint/2010/main" val="42414247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noProof="0" dirty="0">
                <a:latin typeface="Arial" panose="020B0604020202020204" pitchFamily="34" charset="0"/>
                <a:cs typeface="Arial" panose="020B0604020202020204" pitchFamily="34" charset="0"/>
              </a:rPr>
              <a:t>First a small disclosure.</a:t>
            </a:r>
            <a:endParaRPr lang="en-GB"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I will be using the following presenting technique I learned from the Head First books and an ex-colleague of mine, shout out to Euan Finlay, to keep your brains focused.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I will randomly show you slides with wolf facts and photos throughout the presentation.</a:t>
            </a:r>
          </a:p>
          <a:p>
            <a:pPr marL="0" indent="0">
              <a:buNone/>
            </a:pPr>
            <a:r>
              <a:rPr lang="en-GB" sz="1200" dirty="0">
                <a:latin typeface="Arial" panose="020B0604020202020204" pitchFamily="34" charset="0"/>
                <a:cs typeface="Arial" panose="020B0604020202020204" pitchFamily="34" charset="0"/>
              </a:rPr>
              <a:t>The wolf is a noble creature and is driven to extinction in many parts of the world.</a:t>
            </a:r>
          </a:p>
          <a:p>
            <a:pPr marL="0" indent="0">
              <a:buNone/>
            </a:pPr>
            <a:r>
              <a:rPr lang="en-GB" sz="1200" dirty="0">
                <a:latin typeface="Arial" panose="020B0604020202020204" pitchFamily="34" charset="0"/>
                <a:cs typeface="Arial" panose="020B0604020202020204" pitchFamily="34" charset="0"/>
              </a:rPr>
              <a:t>And I personally have done a donation to the </a:t>
            </a:r>
            <a:r>
              <a:rPr lang="en-GB" sz="1200" dirty="0" err="1">
                <a:latin typeface="Arial" panose="020B0604020202020204" pitchFamily="34" charset="0"/>
                <a:cs typeface="Arial" panose="020B0604020202020204" pitchFamily="34" charset="0"/>
              </a:rPr>
              <a:t>Euronatur</a:t>
            </a:r>
            <a:r>
              <a:rPr lang="en-GB" sz="1200" dirty="0">
                <a:latin typeface="Arial" panose="020B0604020202020204" pitchFamily="34" charset="0"/>
                <a:cs typeface="Arial" panose="020B0604020202020204" pitchFamily="34" charset="0"/>
              </a:rPr>
              <a:t> German charity as one of its doings is protecting wolves in Europe.</a:t>
            </a:r>
          </a:p>
          <a:p>
            <a:pPr marL="0" indent="0">
              <a:buNone/>
            </a:pPr>
            <a:r>
              <a:rPr lang="en-GB" sz="1200" dirty="0">
                <a:latin typeface="Arial" panose="020B0604020202020204" pitchFamily="34" charset="0"/>
                <a:cs typeface="Arial" panose="020B0604020202020204" pitchFamily="34" charset="0"/>
              </a:rPr>
              <a:t>When I donate to charities I tend not to stick to just any particular one, and since I am using wolves in this presentation I chose this one.</a:t>
            </a:r>
          </a:p>
          <a:p>
            <a:pPr algn="l"/>
            <a:r>
              <a:rPr lang="en-GB" sz="1200" noProof="0" dirty="0">
                <a:latin typeface="Arial" panose="020B0604020202020204" pitchFamily="34" charset="0"/>
                <a:cs typeface="Arial" panose="020B0604020202020204" pitchFamily="34" charset="0"/>
              </a:rPr>
              <a:t>Let’s get started.</a:t>
            </a:r>
          </a:p>
          <a:p>
            <a:pPr marL="0" indent="0">
              <a:buNone/>
            </a:pPr>
            <a:endParaRPr lang="en-GB"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52BEE815-2126-984D-8185-3C7DA0E5E728}" type="slidenum">
              <a:rPr lang="en-GB" smtClean="0"/>
              <a:t>4</a:t>
            </a:fld>
            <a:endParaRPr lang="en-GB"/>
          </a:p>
        </p:txBody>
      </p:sp>
    </p:spTree>
    <p:extLst>
      <p:ext uri="{BB962C8B-B14F-4D97-AF65-F5344CB8AC3E}">
        <p14:creationId xmlns:p14="http://schemas.microsoft.com/office/powerpoint/2010/main" val="41452951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dirty="0">
                <a:latin typeface="Arial" panose="020B0604020202020204" pitchFamily="34" charset="0"/>
                <a:cs typeface="Arial" panose="020B0604020202020204" pitchFamily="34" charset="0"/>
              </a:rPr>
              <a:t>The next tool we need is an </a:t>
            </a:r>
            <a:r>
              <a:rPr lang="en-GB" sz="1200" dirty="0" err="1">
                <a:latin typeface="Arial" panose="020B0604020202020204" pitchFamily="34" charset="0"/>
                <a:cs typeface="Arial" panose="020B0604020202020204" pitchFamily="34" charset="0"/>
              </a:rPr>
              <a:t>OpenAPI</a:t>
            </a:r>
            <a:r>
              <a:rPr lang="en-GB" sz="1200" dirty="0">
                <a:latin typeface="Arial" panose="020B0604020202020204" pitchFamily="34" charset="0"/>
                <a:cs typeface="Arial" panose="020B0604020202020204" pitchFamily="34" charset="0"/>
              </a:rPr>
              <a:t> generator.</a:t>
            </a:r>
          </a:p>
          <a:p>
            <a:pPr marL="0" indent="0">
              <a:buNone/>
            </a:pPr>
            <a:endParaRPr lang="en-GB" sz="1200" dirty="0">
              <a:latin typeface="Arial" panose="020B0604020202020204" pitchFamily="34" charset="0"/>
              <a:cs typeface="Arial" panose="020B0604020202020204" pitchFamily="34" charset="0"/>
            </a:endParaRPr>
          </a:p>
          <a:p>
            <a:pPr marL="0" indent="0">
              <a:buNone/>
            </a:pPr>
            <a:r>
              <a:rPr lang="en-GB" sz="1200" dirty="0">
                <a:latin typeface="Arial" panose="020B0604020202020204" pitchFamily="34" charset="0"/>
                <a:cs typeface="Arial" panose="020B0604020202020204" pitchFamily="34" charset="0"/>
              </a:rPr>
              <a:t>Given an </a:t>
            </a:r>
            <a:r>
              <a:rPr lang="en-GB" sz="1200" dirty="0" err="1">
                <a:latin typeface="Arial" panose="020B0604020202020204" pitchFamily="34" charset="0"/>
                <a:cs typeface="Arial" panose="020B0604020202020204" pitchFamily="34" charset="0"/>
              </a:rPr>
              <a:t>OpenAPI</a:t>
            </a:r>
            <a:r>
              <a:rPr lang="en-GB" sz="1200" dirty="0">
                <a:latin typeface="Arial" panose="020B0604020202020204" pitchFamily="34" charset="0"/>
                <a:cs typeface="Arial" panose="020B0604020202020204" pitchFamily="34" charset="0"/>
              </a:rPr>
              <a:t> Spec, and using an </a:t>
            </a:r>
            <a:r>
              <a:rPr lang="en-GB" sz="1200" b="1" i="1" dirty="0" err="1">
                <a:latin typeface="Arial" panose="020B0604020202020204" pitchFamily="34" charset="0"/>
                <a:cs typeface="Arial" panose="020B0604020202020204" pitchFamily="34" charset="0"/>
              </a:rPr>
              <a:t>OpenAPI</a:t>
            </a:r>
            <a:r>
              <a:rPr lang="en-GB" sz="1200" b="1" i="1" dirty="0">
                <a:latin typeface="Arial" panose="020B0604020202020204" pitchFamily="34" charset="0"/>
                <a:cs typeface="Arial" panose="020B0604020202020204" pitchFamily="34" charset="0"/>
              </a:rPr>
              <a:t> Generator</a:t>
            </a:r>
            <a:r>
              <a:rPr lang="en-GB" sz="1200" dirty="0">
                <a:latin typeface="Arial" panose="020B0604020202020204" pitchFamily="34" charset="0"/>
                <a:cs typeface="Arial" panose="020B0604020202020204" pitchFamily="34" charset="0"/>
              </a:rPr>
              <a:t> you can generate</a:t>
            </a:r>
            <a:r>
              <a:rPr lang="bg-BG" sz="1200" dirty="0">
                <a:latin typeface="Arial" panose="020B0604020202020204" pitchFamily="34" charset="0"/>
                <a:cs typeface="Arial" panose="020B0604020202020204" pitchFamily="34" charset="0"/>
              </a:rPr>
              <a:t>:</a:t>
            </a:r>
          </a:p>
          <a:p>
            <a:pPr marL="0" indent="0">
              <a:buNone/>
            </a:pPr>
            <a:endParaRPr lang="bg-BG"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API client libraries.</a:t>
            </a:r>
            <a:endParaRPr lang="bg-BG" sz="1200" dirty="0">
              <a:latin typeface="Arial" panose="020B0604020202020204" pitchFamily="34" charset="0"/>
              <a:cs typeface="Arial" panose="020B0604020202020204" pitchFamily="34" charset="0"/>
            </a:endParaRP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Server stubs.</a:t>
            </a:r>
            <a:endParaRPr lang="bg-BG" sz="1200" dirty="0">
              <a:latin typeface="Arial" panose="020B0604020202020204" pitchFamily="34" charset="0"/>
              <a:cs typeface="Arial" panose="020B0604020202020204" pitchFamily="34" charset="0"/>
            </a:endParaRP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Documentation.</a:t>
            </a:r>
            <a:endParaRPr lang="bg-BG" sz="1200" dirty="0">
              <a:latin typeface="Arial" panose="020B0604020202020204" pitchFamily="34" charset="0"/>
              <a:cs typeface="Arial" panose="020B0604020202020204" pitchFamily="34" charset="0"/>
            </a:endParaRP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Configuration.</a:t>
            </a:r>
          </a:p>
          <a:p>
            <a:endParaRPr lang="en-GB" dirty="0"/>
          </a:p>
        </p:txBody>
      </p:sp>
      <p:sp>
        <p:nvSpPr>
          <p:cNvPr id="4" name="Slide Number Placeholder 3"/>
          <p:cNvSpPr>
            <a:spLocks noGrp="1"/>
          </p:cNvSpPr>
          <p:nvPr>
            <p:ph type="sldNum" sz="quarter" idx="5"/>
          </p:nvPr>
        </p:nvSpPr>
        <p:spPr/>
        <p:txBody>
          <a:bodyPr/>
          <a:lstStyle/>
          <a:p>
            <a:fld id="{52BEE815-2126-984D-8185-3C7DA0E5E728}" type="slidenum">
              <a:rPr lang="en-GB" smtClean="0"/>
              <a:t>40</a:t>
            </a:fld>
            <a:endParaRPr lang="en-GB"/>
          </a:p>
        </p:txBody>
      </p:sp>
    </p:spTree>
    <p:extLst>
      <p:ext uri="{BB962C8B-B14F-4D97-AF65-F5344CB8AC3E}">
        <p14:creationId xmlns:p14="http://schemas.microsoft.com/office/powerpoint/2010/main" val="24198631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dirty="0">
                <a:latin typeface="Arial" panose="020B0604020202020204" pitchFamily="34" charset="0"/>
                <a:cs typeface="Arial" panose="020B0604020202020204" pitchFamily="34" charset="0"/>
              </a:rPr>
              <a:t>Here is an extremely important bit of kit we need.</a:t>
            </a:r>
          </a:p>
          <a:p>
            <a:pPr marL="0" indent="0">
              <a:buNone/>
            </a:pPr>
            <a:endParaRPr lang="en-GB" sz="1200" dirty="0">
              <a:latin typeface="Arial" panose="020B0604020202020204" pitchFamily="34" charset="0"/>
              <a:cs typeface="Arial" panose="020B0604020202020204" pitchFamily="34" charset="0"/>
            </a:endParaRPr>
          </a:p>
          <a:p>
            <a:pPr marL="0" indent="0">
              <a:buNone/>
            </a:pPr>
            <a:r>
              <a:rPr lang="en-GB" sz="1200" dirty="0">
                <a:latin typeface="Arial" panose="020B0604020202020204" pitchFamily="34" charset="0"/>
                <a:cs typeface="Arial" panose="020B0604020202020204" pitchFamily="34" charset="0"/>
              </a:rPr>
              <a:t>After spending a bit of time researching how can I do request and response validation for our existing APIs, without having to re-write all tests, write a whole new suite of tests, or write a small project or library to do the work, I found the answer!</a:t>
            </a:r>
          </a:p>
          <a:p>
            <a:pPr marL="0" indent="0">
              <a:buNone/>
            </a:pPr>
            <a:endParaRPr lang="en-GB" sz="1200" b="1" i="1" dirty="0">
              <a:latin typeface="Arial" panose="020B0604020202020204" pitchFamily="34" charset="0"/>
              <a:cs typeface="Arial" panose="020B0604020202020204" pitchFamily="34" charset="0"/>
            </a:endParaRPr>
          </a:p>
          <a:p>
            <a:pPr marL="0" indent="0">
              <a:buNone/>
            </a:pPr>
            <a:r>
              <a:rPr lang="en-GB" sz="1200" b="1" i="1" dirty="0">
                <a:latin typeface="Arial" panose="020B0604020202020204" pitchFamily="34" charset="0"/>
                <a:cs typeface="Arial" panose="020B0604020202020204" pitchFamily="34" charset="0"/>
              </a:rPr>
              <a:t>Atlassian – Request Validator</a:t>
            </a:r>
          </a:p>
          <a:p>
            <a:r>
              <a:rPr lang="en-GB" sz="1200" dirty="0">
                <a:latin typeface="Arial" panose="020B0604020202020204" pitchFamily="34" charset="0"/>
                <a:cs typeface="Arial" panose="020B0604020202020204" pitchFamily="34" charset="0"/>
              </a:rPr>
              <a:t>A Java library for validating HTTP request/responses against an </a:t>
            </a:r>
            <a:r>
              <a:rPr lang="en-GB" sz="1200" dirty="0" err="1">
                <a:latin typeface="Arial" panose="020B0604020202020204" pitchFamily="34" charset="0"/>
                <a:cs typeface="Arial" panose="020B0604020202020204" pitchFamily="34" charset="0"/>
              </a:rPr>
              <a:t>OpenAPI</a:t>
            </a:r>
            <a:r>
              <a:rPr lang="en-GB" sz="1200" dirty="0">
                <a:latin typeface="Arial" panose="020B0604020202020204" pitchFamily="34" charset="0"/>
                <a:cs typeface="Arial" panose="020B0604020202020204" pitchFamily="34" charset="0"/>
              </a:rPr>
              <a:t> specification.</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It has several modules for different frameworks and we will be using the following in our Demo:</a:t>
            </a:r>
          </a:p>
          <a:p>
            <a:pPr marL="0" indent="0">
              <a:buNone/>
            </a:pPr>
            <a:endParaRPr lang="en-GB" sz="1200" b="1" i="1" dirty="0">
              <a:latin typeface="Arial" panose="020B0604020202020204" pitchFamily="34" charset="0"/>
              <a:cs typeface="Arial" panose="020B0604020202020204" pitchFamily="34" charset="0"/>
            </a:endParaRPr>
          </a:p>
          <a:p>
            <a:pPr marL="0" indent="0">
              <a:buNone/>
            </a:pPr>
            <a:r>
              <a:rPr lang="en-GB" sz="1200" b="1" i="1" dirty="0">
                <a:latin typeface="Arial" panose="020B0604020202020204" pitchFamily="34" charset="0"/>
                <a:cs typeface="Arial" panose="020B0604020202020204" pitchFamily="34" charset="0"/>
              </a:rPr>
              <a:t>Swagger Request Validator - REST Assured module</a:t>
            </a:r>
          </a:p>
          <a:p>
            <a:r>
              <a:rPr lang="en-GB" sz="1200" dirty="0">
                <a:latin typeface="Arial" panose="020B0604020202020204" pitchFamily="34" charset="0"/>
                <a:cs typeface="Arial" panose="020B0604020202020204" pitchFamily="34" charset="0"/>
              </a:rPr>
              <a:t>It provides integrations with the REST Assured testing library.</a:t>
            </a:r>
          </a:p>
          <a:p>
            <a:pPr marL="0" indent="0">
              <a:buNone/>
            </a:pPr>
            <a:endParaRPr lang="en-GB" sz="1200" dirty="0">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52BEE815-2126-984D-8185-3C7DA0E5E728}" type="slidenum">
              <a:rPr lang="en-GB" smtClean="0"/>
              <a:t>41</a:t>
            </a:fld>
            <a:endParaRPr lang="en-GB"/>
          </a:p>
        </p:txBody>
      </p:sp>
    </p:spTree>
    <p:extLst>
      <p:ext uri="{BB962C8B-B14F-4D97-AF65-F5344CB8AC3E}">
        <p14:creationId xmlns:p14="http://schemas.microsoft.com/office/powerpoint/2010/main" val="104246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dirty="0">
                <a:latin typeface="Arial" panose="020B0604020202020204" pitchFamily="34" charset="0"/>
                <a:cs typeface="Arial" panose="020B0604020202020204" pitchFamily="34" charset="0"/>
              </a:rPr>
              <a:t>Next we need some tools for validating the frontend.</a:t>
            </a:r>
          </a:p>
          <a:p>
            <a:pPr marL="0" indent="0">
              <a:buNone/>
            </a:pPr>
            <a:endParaRPr lang="en-GB"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Here are a couple of </a:t>
            </a:r>
            <a:r>
              <a:rPr lang="en-GB" sz="1200" dirty="0" err="1">
                <a:latin typeface="Arial" panose="020B0604020202020204" pitchFamily="34" charset="0"/>
                <a:cs typeface="Arial" panose="020B0604020202020204" pitchFamily="34" charset="0"/>
              </a:rPr>
              <a:t>OpenApi</a:t>
            </a:r>
            <a:r>
              <a:rPr lang="en-GB" sz="1200" dirty="0">
                <a:latin typeface="Arial" panose="020B0604020202020204" pitchFamily="34" charset="0"/>
                <a:cs typeface="Arial" panose="020B0604020202020204" pitchFamily="34" charset="0"/>
              </a:rPr>
              <a:t> validators for </a:t>
            </a:r>
            <a:r>
              <a:rPr lang="en-GB" sz="1200" dirty="0" err="1">
                <a:latin typeface="Arial" panose="020B0604020202020204" pitchFamily="34" charset="0"/>
                <a:cs typeface="Arial" panose="020B0604020202020204" pitchFamily="34" charset="0"/>
              </a:rPr>
              <a:t>ExpressJS</a:t>
            </a:r>
            <a:r>
              <a:rPr lang="en-GB" sz="1200" dirty="0">
                <a:latin typeface="Arial" panose="020B0604020202020204" pitchFamily="34" charset="0"/>
                <a:cs typeface="Arial" panose="020B0604020202020204" pitchFamily="34" charset="0"/>
              </a:rPr>
              <a:t> that automatically validate API requests and responses based on an </a:t>
            </a:r>
            <a:r>
              <a:rPr lang="en-GB" sz="1200" dirty="0" err="1">
                <a:latin typeface="Arial" panose="020B0604020202020204" pitchFamily="34" charset="0"/>
                <a:cs typeface="Arial" panose="020B0604020202020204" pitchFamily="34" charset="0"/>
              </a:rPr>
              <a:t>OpenAPI</a:t>
            </a:r>
            <a:r>
              <a:rPr lang="en-GB" sz="1200" dirty="0">
                <a:latin typeface="Arial" panose="020B0604020202020204" pitchFamily="34" charset="0"/>
                <a:cs typeface="Arial" panose="020B0604020202020204" pitchFamily="34" charset="0"/>
              </a:rPr>
              <a:t> spec.</a:t>
            </a:r>
          </a:p>
          <a:p>
            <a:pPr marL="0" indent="0">
              <a:buNone/>
            </a:pPr>
            <a:endParaRPr lang="en-GB" sz="1200" dirty="0">
              <a:latin typeface="Arial" panose="020B0604020202020204" pitchFamily="34" charset="0"/>
              <a:cs typeface="Arial" panose="020B0604020202020204" pitchFamily="34" charset="0"/>
            </a:endParaRPr>
          </a:p>
          <a:p>
            <a:pPr marL="0" indent="0">
              <a:buNone/>
            </a:pPr>
            <a:r>
              <a:rPr lang="en-GB" sz="1200" dirty="0">
                <a:latin typeface="Arial" panose="020B0604020202020204" pitchFamily="34" charset="0"/>
                <a:cs typeface="Arial" panose="020B0604020202020204" pitchFamily="34" charset="0"/>
              </a:rPr>
              <a:t>These libraries integrate with new and existing API applications. </a:t>
            </a:r>
          </a:p>
          <a:p>
            <a:pPr marL="0" indent="0">
              <a:buNone/>
            </a:pPr>
            <a:r>
              <a:rPr lang="en-GB" sz="1200" dirty="0">
                <a:latin typeface="Arial" panose="020B0604020202020204" pitchFamily="34" charset="0"/>
                <a:cs typeface="Arial" panose="020B0604020202020204" pitchFamily="34" charset="0"/>
              </a:rPr>
              <a:t>Simply, install the validator onto your express app, point it to your </a:t>
            </a:r>
            <a:r>
              <a:rPr lang="en-GB" sz="1200" dirty="0" err="1">
                <a:latin typeface="Arial" panose="020B0604020202020204" pitchFamily="34" charset="0"/>
                <a:cs typeface="Arial" panose="020B0604020202020204" pitchFamily="34" charset="0"/>
              </a:rPr>
              <a:t>OpenAPI</a:t>
            </a:r>
            <a:r>
              <a:rPr lang="en-GB" sz="1200" dirty="0">
                <a:latin typeface="Arial" panose="020B0604020202020204" pitchFamily="34" charset="0"/>
                <a:cs typeface="Arial" panose="020B0604020202020204" pitchFamily="34" charset="0"/>
              </a:rPr>
              <a:t> spec, then define and implement routes the way you prefer.</a:t>
            </a:r>
          </a:p>
          <a:p>
            <a:endParaRPr lang="en-GB" dirty="0"/>
          </a:p>
        </p:txBody>
      </p:sp>
      <p:sp>
        <p:nvSpPr>
          <p:cNvPr id="4" name="Slide Number Placeholder 3"/>
          <p:cNvSpPr>
            <a:spLocks noGrp="1"/>
          </p:cNvSpPr>
          <p:nvPr>
            <p:ph type="sldNum" sz="quarter" idx="5"/>
          </p:nvPr>
        </p:nvSpPr>
        <p:spPr/>
        <p:txBody>
          <a:bodyPr/>
          <a:lstStyle/>
          <a:p>
            <a:fld id="{52BEE815-2126-984D-8185-3C7DA0E5E728}" type="slidenum">
              <a:rPr lang="en-GB" smtClean="0"/>
              <a:t>42</a:t>
            </a:fld>
            <a:endParaRPr lang="en-GB"/>
          </a:p>
        </p:txBody>
      </p:sp>
    </p:spTree>
    <p:extLst>
      <p:ext uri="{BB962C8B-B14F-4D97-AF65-F5344CB8AC3E}">
        <p14:creationId xmlns:p14="http://schemas.microsoft.com/office/powerpoint/2010/main" val="11116967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Usual suspects.</a:t>
            </a:r>
          </a:p>
        </p:txBody>
      </p:sp>
      <p:sp>
        <p:nvSpPr>
          <p:cNvPr id="4" name="Slide Number Placeholder 3"/>
          <p:cNvSpPr>
            <a:spLocks noGrp="1"/>
          </p:cNvSpPr>
          <p:nvPr>
            <p:ph type="sldNum" sz="quarter" idx="5"/>
          </p:nvPr>
        </p:nvSpPr>
        <p:spPr/>
        <p:txBody>
          <a:bodyPr/>
          <a:lstStyle/>
          <a:p>
            <a:fld id="{52BEE815-2126-984D-8185-3C7DA0E5E728}" type="slidenum">
              <a:rPr lang="en-GB" smtClean="0"/>
              <a:t>43</a:t>
            </a:fld>
            <a:endParaRPr lang="en-GB"/>
          </a:p>
        </p:txBody>
      </p:sp>
    </p:spTree>
    <p:extLst>
      <p:ext uri="{BB962C8B-B14F-4D97-AF65-F5344CB8AC3E}">
        <p14:creationId xmlns:p14="http://schemas.microsoft.com/office/powerpoint/2010/main" val="12298209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b="1" i="1" dirty="0">
                <a:latin typeface="Arial" panose="020B0604020202020204" pitchFamily="34" charset="0"/>
                <a:cs typeface="Arial" panose="020B0604020202020204" pitchFamily="34" charset="0"/>
              </a:rPr>
              <a:t>Random wolf fact.</a:t>
            </a:r>
          </a:p>
          <a:p>
            <a:pPr marL="0" indent="0">
              <a:buNone/>
            </a:pPr>
            <a:endParaRPr lang="en-GB" sz="1200" b="1" i="1" dirty="0">
              <a:latin typeface="Arial" panose="020B0604020202020204" pitchFamily="34" charset="0"/>
              <a:cs typeface="Arial" panose="020B0604020202020204" pitchFamily="34" charset="0"/>
            </a:endParaRPr>
          </a:p>
          <a:p>
            <a:pPr marL="0" indent="0">
              <a:buNone/>
            </a:pPr>
            <a:r>
              <a:rPr lang="en-GB" sz="1200" b="1" i="1" dirty="0">
                <a:latin typeface="Arial" panose="020B0604020202020204" pitchFamily="34" charset="0"/>
                <a:cs typeface="Arial" panose="020B0604020202020204" pitchFamily="34" charset="0"/>
              </a:rPr>
              <a:t>The Wolf /Canis Lupus/</a:t>
            </a:r>
          </a:p>
          <a:p>
            <a:pPr marL="0" indent="0">
              <a:buNone/>
            </a:pPr>
            <a:endParaRPr lang="en-GB" sz="1200" b="1" i="1"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The wolf represents strength, loyalty, family ties, caring and expresses freedom and fortitude.</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The Japanese word for wolf, "</a:t>
            </a:r>
            <a:r>
              <a:rPr lang="en-GB" sz="1200" dirty="0" err="1">
                <a:latin typeface="Arial" panose="020B0604020202020204" pitchFamily="34" charset="0"/>
                <a:cs typeface="Arial" panose="020B0604020202020204" pitchFamily="34" charset="0"/>
              </a:rPr>
              <a:t>Ookami</a:t>
            </a:r>
            <a:r>
              <a:rPr lang="en-GB" sz="1200" dirty="0">
                <a:latin typeface="Arial" panose="020B0604020202020204" pitchFamily="34" charset="0"/>
                <a:cs typeface="Arial" panose="020B0604020202020204" pitchFamily="34" charset="0"/>
              </a:rPr>
              <a:t>", means "Great God".</a:t>
            </a:r>
          </a:p>
          <a:p>
            <a:pPr marL="0" indent="0">
              <a:buNone/>
            </a:pPr>
            <a:endParaRPr lang="en-GB"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52BEE815-2126-984D-8185-3C7DA0E5E728}" type="slidenum">
              <a:rPr lang="en-GB" smtClean="0"/>
              <a:t>44</a:t>
            </a:fld>
            <a:endParaRPr lang="en-GB"/>
          </a:p>
        </p:txBody>
      </p:sp>
    </p:spTree>
    <p:extLst>
      <p:ext uri="{BB962C8B-B14F-4D97-AF65-F5344CB8AC3E}">
        <p14:creationId xmlns:p14="http://schemas.microsoft.com/office/powerpoint/2010/main" val="8250026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Arial" panose="020B0604020202020204" pitchFamily="34" charset="0"/>
                <a:cs typeface="Arial" panose="020B0604020202020204" pitchFamily="34" charset="0"/>
              </a:rPr>
              <a:t>What are we going to do in the demo</a:t>
            </a:r>
          </a:p>
          <a:p>
            <a:endParaRPr lang="en-GB" dirty="0"/>
          </a:p>
          <a:p>
            <a:r>
              <a:rPr lang="en-GB" sz="1200" b="1" i="1" dirty="0">
                <a:latin typeface="Arial" panose="020B0604020202020204" pitchFamily="34" charset="0"/>
                <a:cs typeface="Arial" panose="020B0604020202020204" pitchFamily="34" charset="0"/>
              </a:rPr>
              <a:t>- Write an </a:t>
            </a:r>
            <a:r>
              <a:rPr lang="en-GB" sz="1200" b="1" i="1" dirty="0" err="1">
                <a:latin typeface="Arial" panose="020B0604020202020204" pitchFamily="34" charset="0"/>
                <a:cs typeface="Arial" panose="020B0604020202020204" pitchFamily="34" charset="0"/>
              </a:rPr>
              <a:t>OpenAPI</a:t>
            </a:r>
            <a:r>
              <a:rPr lang="en-GB" sz="1200" b="1" i="1" dirty="0">
                <a:latin typeface="Arial" panose="020B0604020202020204" pitchFamily="34" charset="0"/>
                <a:cs typeface="Arial" panose="020B0604020202020204" pitchFamily="34" charset="0"/>
              </a:rPr>
              <a:t> Spec</a:t>
            </a:r>
          </a:p>
          <a:p>
            <a:r>
              <a:rPr lang="en-GB" sz="1200" b="1" i="1" dirty="0">
                <a:latin typeface="Arial" panose="020B0604020202020204" pitchFamily="34" charset="0"/>
                <a:cs typeface="Arial" panose="020B0604020202020204" pitchFamily="34" charset="0"/>
              </a:rPr>
              <a:t>- Use it and an </a:t>
            </a:r>
            <a:r>
              <a:rPr lang="en-GB" sz="1200" b="1" i="1" dirty="0" err="1">
                <a:latin typeface="Arial" panose="020B0604020202020204" pitchFamily="34" charset="0"/>
                <a:cs typeface="Arial" panose="020B0604020202020204" pitchFamily="34" charset="0"/>
              </a:rPr>
              <a:t>openapi</a:t>
            </a:r>
            <a:r>
              <a:rPr lang="en-GB" sz="1200" b="1" i="1" dirty="0">
                <a:latin typeface="Arial" panose="020B0604020202020204" pitchFamily="34" charset="0"/>
                <a:cs typeface="Arial" panose="020B0604020202020204" pitchFamily="34" charset="0"/>
              </a:rPr>
              <a:t>-generator to generate a back-end server in Java and </a:t>
            </a:r>
            <a:r>
              <a:rPr lang="en-GB" sz="1200" b="1" i="1" dirty="0" err="1">
                <a:latin typeface="Arial" panose="020B0604020202020204" pitchFamily="34" charset="0"/>
                <a:cs typeface="Arial" panose="020B0604020202020204" pitchFamily="34" charset="0"/>
              </a:rPr>
              <a:t>SpringBoot</a:t>
            </a:r>
            <a:endParaRPr lang="en-GB" sz="1050"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 Use it and an </a:t>
            </a:r>
            <a:r>
              <a:rPr lang="en-GB" sz="1200" b="1" i="1" dirty="0" err="1">
                <a:latin typeface="Arial" panose="020B0604020202020204" pitchFamily="34" charset="0"/>
                <a:cs typeface="Arial" panose="020B0604020202020204" pitchFamily="34" charset="0"/>
              </a:rPr>
              <a:t>openapi</a:t>
            </a:r>
            <a:r>
              <a:rPr lang="en-GB" sz="1200" b="1" i="1" dirty="0">
                <a:latin typeface="Arial" panose="020B0604020202020204" pitchFamily="34" charset="0"/>
                <a:cs typeface="Arial" panose="020B0604020202020204" pitchFamily="34" charset="0"/>
              </a:rPr>
              <a:t>-generator to generate a front-end client in JavaScript and Angular</a:t>
            </a:r>
          </a:p>
          <a:p>
            <a:r>
              <a:rPr lang="en-GB" sz="1200" b="1" i="1" dirty="0">
                <a:latin typeface="Arial" panose="020B0604020202020204" pitchFamily="34" charset="0"/>
                <a:cs typeface="Arial" panose="020B0604020202020204" pitchFamily="34" charset="0"/>
              </a:rPr>
              <a:t>- Use Atlassian’s validator to add tests to the back-end server and validate our API</a:t>
            </a:r>
          </a:p>
          <a:p>
            <a:r>
              <a:rPr lang="en-GB" sz="1200" b="1" i="1" dirty="0">
                <a:latin typeface="Arial" panose="020B0604020202020204" pitchFamily="34" charset="0"/>
                <a:cs typeface="Arial" panose="020B0604020202020204" pitchFamily="34" charset="0"/>
              </a:rPr>
              <a:t>- Use express-</a:t>
            </a:r>
            <a:r>
              <a:rPr lang="en-GB" sz="1200" b="1" i="1" dirty="0" err="1">
                <a:latin typeface="Arial" panose="020B0604020202020204" pitchFamily="34" charset="0"/>
                <a:cs typeface="Arial" panose="020B0604020202020204" pitchFamily="34" charset="0"/>
              </a:rPr>
              <a:t>openapi</a:t>
            </a:r>
            <a:r>
              <a:rPr lang="en-GB" sz="1200" b="1" i="1" dirty="0">
                <a:latin typeface="Arial" panose="020B0604020202020204" pitchFamily="34" charset="0"/>
                <a:cs typeface="Arial" panose="020B0604020202020204" pitchFamily="34" charset="0"/>
              </a:rPr>
              <a:t>-validate to add tests to the front-end server and validate our API</a:t>
            </a:r>
          </a:p>
          <a:p>
            <a:r>
              <a:rPr lang="en-GB" sz="1200" b="1" i="1" dirty="0">
                <a:latin typeface="Arial" panose="020B0604020202020204" pitchFamily="34" charset="0"/>
                <a:cs typeface="Arial" panose="020B0604020202020204" pitchFamily="34" charset="0"/>
              </a:rPr>
              <a:t>- Demonstrate how the tests fail if we breach our API contract</a:t>
            </a:r>
          </a:p>
          <a:p>
            <a:endParaRPr lang="en-GB" dirty="0"/>
          </a:p>
        </p:txBody>
      </p:sp>
      <p:sp>
        <p:nvSpPr>
          <p:cNvPr id="4" name="Slide Number Placeholder 3"/>
          <p:cNvSpPr>
            <a:spLocks noGrp="1"/>
          </p:cNvSpPr>
          <p:nvPr>
            <p:ph type="sldNum" sz="quarter" idx="5"/>
          </p:nvPr>
        </p:nvSpPr>
        <p:spPr/>
        <p:txBody>
          <a:bodyPr/>
          <a:lstStyle/>
          <a:p>
            <a:fld id="{52BEE815-2126-984D-8185-3C7DA0E5E728}" type="slidenum">
              <a:rPr lang="en-GB" smtClean="0"/>
              <a:t>46</a:t>
            </a:fld>
            <a:endParaRPr lang="en-GB"/>
          </a:p>
        </p:txBody>
      </p:sp>
    </p:spTree>
    <p:extLst>
      <p:ext uri="{BB962C8B-B14F-4D97-AF65-F5344CB8AC3E}">
        <p14:creationId xmlns:p14="http://schemas.microsoft.com/office/powerpoint/2010/main" val="13023873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demo?</a:t>
            </a:r>
          </a:p>
        </p:txBody>
      </p:sp>
      <p:sp>
        <p:nvSpPr>
          <p:cNvPr id="4" name="Slide Number Placeholder 3"/>
          <p:cNvSpPr>
            <a:spLocks noGrp="1"/>
          </p:cNvSpPr>
          <p:nvPr>
            <p:ph type="sldNum" sz="quarter" idx="5"/>
          </p:nvPr>
        </p:nvSpPr>
        <p:spPr/>
        <p:txBody>
          <a:bodyPr/>
          <a:lstStyle/>
          <a:p>
            <a:fld id="{52BEE815-2126-984D-8185-3C7DA0E5E728}" type="slidenum">
              <a:rPr lang="en-GB" smtClean="0"/>
              <a:t>47</a:t>
            </a:fld>
            <a:endParaRPr lang="en-GB"/>
          </a:p>
        </p:txBody>
      </p:sp>
    </p:spTree>
    <p:extLst>
      <p:ext uri="{BB962C8B-B14F-4D97-AF65-F5344CB8AC3E}">
        <p14:creationId xmlns:p14="http://schemas.microsoft.com/office/powerpoint/2010/main" val="152131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Arial" panose="020B0604020202020204" pitchFamily="34" charset="0"/>
                <a:cs typeface="Arial" panose="020B0604020202020204" pitchFamily="34" charset="0"/>
              </a:rPr>
              <a:t>Let's go over what we achieved in the demo:</a:t>
            </a:r>
          </a:p>
          <a:p>
            <a:endParaRPr lang="en-GB" dirty="0"/>
          </a:p>
          <a:p>
            <a:r>
              <a:rPr lang="en-GB" sz="1800" b="1" i="1" dirty="0">
                <a:latin typeface="Arial" panose="020B0604020202020204" pitchFamily="34" charset="0"/>
                <a:cs typeface="Arial" panose="020B0604020202020204" pitchFamily="34" charset="0"/>
              </a:rPr>
              <a:t>Wrote an </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 Spec</a:t>
            </a:r>
          </a:p>
          <a:p>
            <a:pPr lvl="1"/>
            <a:r>
              <a:rPr lang="en-GB" sz="1400" dirty="0">
                <a:latin typeface="Arial" panose="020B0604020202020204" pitchFamily="34" charset="0"/>
                <a:cs typeface="Arial" panose="020B0604020202020204" pitchFamily="34" charset="0"/>
              </a:rPr>
              <a:t>Easy, both human and machine readable.</a:t>
            </a:r>
          </a:p>
          <a:p>
            <a:r>
              <a:rPr lang="en-GB" sz="1800" b="1" i="1" dirty="0">
                <a:latin typeface="Arial" panose="020B0604020202020204" pitchFamily="34" charset="0"/>
                <a:cs typeface="Arial" panose="020B0604020202020204" pitchFamily="34" charset="0"/>
              </a:rPr>
              <a:t>Used it and an </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-generator to generate a back-end server in Java and </a:t>
            </a:r>
            <a:r>
              <a:rPr lang="en-GB" sz="1800" b="1" i="1" dirty="0" err="1">
                <a:latin typeface="Arial" panose="020B0604020202020204" pitchFamily="34" charset="0"/>
                <a:cs typeface="Arial" panose="020B0604020202020204" pitchFamily="34" charset="0"/>
              </a:rPr>
              <a:t>SpringBoot</a:t>
            </a:r>
            <a:endParaRPr lang="en-GB" sz="1800" b="1" i="1" dirty="0">
              <a:latin typeface="Arial" panose="020B0604020202020204" pitchFamily="34" charset="0"/>
              <a:cs typeface="Arial" panose="020B0604020202020204" pitchFamily="34" charset="0"/>
            </a:endParaRPr>
          </a:p>
          <a:p>
            <a:pPr lvl="1"/>
            <a:r>
              <a:rPr lang="en-GB" sz="1400" dirty="0">
                <a:latin typeface="Arial" panose="020B0604020202020204" pitchFamily="34" charset="0"/>
                <a:cs typeface="Arial" panose="020B0604020202020204" pitchFamily="34" charset="0"/>
              </a:rPr>
              <a:t>Saves development time.</a:t>
            </a:r>
          </a:p>
          <a:p>
            <a:r>
              <a:rPr lang="en-GB" sz="1800" b="1" i="1" dirty="0">
                <a:latin typeface="Arial" panose="020B0604020202020204" pitchFamily="34" charset="0"/>
                <a:cs typeface="Arial" panose="020B0604020202020204" pitchFamily="34" charset="0"/>
              </a:rPr>
              <a:t>Used it and an </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-generator to generate a front-end client in JavaScript and Angular</a:t>
            </a:r>
          </a:p>
          <a:p>
            <a:pPr lvl="1"/>
            <a:r>
              <a:rPr lang="en-GB" sz="1400" dirty="0">
                <a:latin typeface="Arial" panose="020B0604020202020204" pitchFamily="34" charset="0"/>
                <a:cs typeface="Arial" panose="020B0604020202020204" pitchFamily="34" charset="0"/>
              </a:rPr>
              <a:t>Saves development time.</a:t>
            </a:r>
          </a:p>
          <a:p>
            <a:r>
              <a:rPr lang="en-GB" sz="1800" b="1" i="1" dirty="0">
                <a:latin typeface="Arial" panose="020B0604020202020204" pitchFamily="34" charset="0"/>
                <a:cs typeface="Arial" panose="020B0604020202020204" pitchFamily="34" charset="0"/>
              </a:rPr>
              <a:t>Used Atlassian’s validator to add tests to the back-end server and validate our API</a:t>
            </a:r>
          </a:p>
          <a:p>
            <a:pPr lvl="1"/>
            <a:r>
              <a:rPr lang="en-GB" sz="1400" dirty="0">
                <a:latin typeface="Arial" panose="020B0604020202020204" pitchFamily="34" charset="0"/>
                <a:cs typeface="Arial" panose="020B0604020202020204" pitchFamily="34" charset="0"/>
              </a:rPr>
              <a:t>Fast feedback loop.</a:t>
            </a:r>
          </a:p>
          <a:p>
            <a:r>
              <a:rPr lang="en-GB" sz="1800" b="1" i="1" dirty="0">
                <a:latin typeface="Arial" panose="020B0604020202020204" pitchFamily="34" charset="0"/>
                <a:cs typeface="Arial" panose="020B0604020202020204" pitchFamily="34" charset="0"/>
              </a:rPr>
              <a:t>Used express-</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-validate to add tests to the front-end server and validate our API</a:t>
            </a:r>
          </a:p>
          <a:p>
            <a:pPr lvl="1"/>
            <a:r>
              <a:rPr lang="en-GB" sz="1400" dirty="0">
                <a:latin typeface="Arial" panose="020B0604020202020204" pitchFamily="34" charset="0"/>
                <a:cs typeface="Arial" panose="020B0604020202020204" pitchFamily="34" charset="0"/>
              </a:rPr>
              <a:t>Fast feedback loop.</a:t>
            </a:r>
          </a:p>
          <a:p>
            <a:r>
              <a:rPr lang="en-GB" sz="1800" b="1" i="1" dirty="0">
                <a:latin typeface="Arial" panose="020B0604020202020204" pitchFamily="34" charset="0"/>
                <a:cs typeface="Arial" panose="020B0604020202020204" pitchFamily="34" charset="0"/>
              </a:rPr>
              <a:t>Demonstrated how the tests fail if we breach our API contract</a:t>
            </a:r>
          </a:p>
          <a:p>
            <a:pPr lvl="1"/>
            <a:r>
              <a:rPr lang="en-GB" sz="1400" dirty="0">
                <a:latin typeface="Arial" panose="020B0604020202020204" pitchFamily="34" charset="0"/>
                <a:cs typeface="Arial" panose="020B0604020202020204" pitchFamily="34" charset="0"/>
              </a:rPr>
              <a:t>Enforces the contract, making communication and development easier.</a:t>
            </a:r>
          </a:p>
          <a:p>
            <a:endParaRPr lang="en-GB" dirty="0"/>
          </a:p>
        </p:txBody>
      </p:sp>
      <p:sp>
        <p:nvSpPr>
          <p:cNvPr id="4" name="Slide Number Placeholder 3"/>
          <p:cNvSpPr>
            <a:spLocks noGrp="1"/>
          </p:cNvSpPr>
          <p:nvPr>
            <p:ph type="sldNum" sz="quarter" idx="5"/>
          </p:nvPr>
        </p:nvSpPr>
        <p:spPr/>
        <p:txBody>
          <a:bodyPr/>
          <a:lstStyle/>
          <a:p>
            <a:fld id="{52BEE815-2126-984D-8185-3C7DA0E5E728}" type="slidenum">
              <a:rPr lang="en-GB" smtClean="0"/>
              <a:t>49</a:t>
            </a:fld>
            <a:endParaRPr lang="en-GB"/>
          </a:p>
        </p:txBody>
      </p:sp>
    </p:spTree>
    <p:extLst>
      <p:ext uri="{BB962C8B-B14F-4D97-AF65-F5344CB8AC3E}">
        <p14:creationId xmlns:p14="http://schemas.microsoft.com/office/powerpoint/2010/main" val="22878837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200" dirty="0">
                <a:latin typeface="Arial" panose="020B0604020202020204" pitchFamily="34" charset="0"/>
                <a:cs typeface="Arial" panose="020B0604020202020204" pitchFamily="34" charset="0"/>
              </a:rPr>
              <a:t>I would like to leave you with some the lyrics from the song “</a:t>
            </a:r>
            <a:r>
              <a:rPr lang="en-GB" sz="1200" b="1" i="1" dirty="0">
                <a:latin typeface="Arial" panose="020B0604020202020204" pitchFamily="34" charset="0"/>
                <a:cs typeface="Arial" panose="020B0604020202020204" pitchFamily="34" charset="0"/>
              </a:rPr>
              <a:t>Everything Counts</a:t>
            </a:r>
            <a:r>
              <a:rPr lang="en-GB" sz="1200" dirty="0">
                <a:latin typeface="Arial" panose="020B0604020202020204" pitchFamily="34" charset="0"/>
                <a:cs typeface="Arial" panose="020B0604020202020204" pitchFamily="34" charset="0"/>
              </a:rPr>
              <a:t>“ by </a:t>
            </a:r>
            <a:r>
              <a:rPr lang="en-GB" sz="1200" b="1" i="1" dirty="0">
                <a:latin typeface="Arial" panose="020B0604020202020204" pitchFamily="34" charset="0"/>
                <a:cs typeface="Arial" panose="020B0604020202020204" pitchFamily="34" charset="0"/>
              </a:rPr>
              <a:t>Depeche Mode</a:t>
            </a:r>
            <a:r>
              <a:rPr lang="en-GB" sz="1200" dirty="0">
                <a:latin typeface="Arial" panose="020B0604020202020204" pitchFamily="34" charset="0"/>
                <a:cs typeface="Arial" panose="020B0604020202020204" pitchFamily="34" charset="0"/>
              </a:rPr>
              <a:t>:</a:t>
            </a:r>
          </a:p>
          <a:p>
            <a:pPr marL="0" indent="0" algn="l">
              <a:buNone/>
            </a:pPr>
            <a:endParaRPr lang="en-GB" sz="1200" dirty="0">
              <a:latin typeface="Arial" panose="020B0604020202020204" pitchFamily="34" charset="0"/>
              <a:cs typeface="Arial" panose="020B0604020202020204" pitchFamily="34" charset="0"/>
            </a:endParaRPr>
          </a:p>
          <a:p>
            <a:pPr marL="0" indent="0" algn="l">
              <a:buNone/>
            </a:pPr>
            <a:r>
              <a:rPr lang="en-GB" sz="1200" dirty="0">
                <a:latin typeface="Arial" panose="020B0604020202020204" pitchFamily="34" charset="0"/>
                <a:cs typeface="Arial" panose="020B0604020202020204" pitchFamily="34" charset="0"/>
              </a:rPr>
              <a:t>"The handshake seals the </a:t>
            </a:r>
            <a:r>
              <a:rPr lang="en-GB" sz="1200" b="1" i="1" dirty="0">
                <a:latin typeface="Arial" panose="020B0604020202020204" pitchFamily="34" charset="0"/>
                <a:cs typeface="Arial" panose="020B0604020202020204" pitchFamily="34" charset="0"/>
              </a:rPr>
              <a:t>contract</a:t>
            </a:r>
          </a:p>
          <a:p>
            <a:pPr marL="0" indent="0" algn="l">
              <a:buNone/>
            </a:pPr>
            <a:r>
              <a:rPr lang="en-GB" sz="1200" dirty="0">
                <a:latin typeface="Arial" panose="020B0604020202020204" pitchFamily="34" charset="0"/>
                <a:cs typeface="Arial" panose="020B0604020202020204" pitchFamily="34" charset="0"/>
              </a:rPr>
              <a:t>From the </a:t>
            </a:r>
            <a:r>
              <a:rPr lang="en-GB" sz="1200" b="1" i="1" dirty="0">
                <a:latin typeface="Arial" panose="020B0604020202020204" pitchFamily="34" charset="0"/>
                <a:cs typeface="Arial" panose="020B0604020202020204" pitchFamily="34" charset="0"/>
              </a:rPr>
              <a:t>contract</a:t>
            </a:r>
            <a:r>
              <a:rPr lang="en-GB" sz="1200" dirty="0">
                <a:latin typeface="Arial" panose="020B0604020202020204" pitchFamily="34" charset="0"/>
                <a:cs typeface="Arial" panose="020B0604020202020204" pitchFamily="34" charset="0"/>
              </a:rPr>
              <a:t> there’s no turning back</a:t>
            </a:r>
          </a:p>
          <a:p>
            <a:pPr marL="0" indent="0" algn="l">
              <a:buNone/>
            </a:pPr>
            <a:r>
              <a:rPr lang="en-GB" sz="1200" dirty="0">
                <a:latin typeface="Arial" panose="020B0604020202020204" pitchFamily="34" charset="0"/>
                <a:cs typeface="Arial" panose="020B0604020202020204" pitchFamily="34" charset="0"/>
              </a:rPr>
              <a:t>...</a:t>
            </a:r>
          </a:p>
          <a:p>
            <a:pPr marL="0" indent="0" algn="l">
              <a:buNone/>
            </a:pPr>
            <a:r>
              <a:rPr lang="en-GB" sz="1200" dirty="0">
                <a:latin typeface="Arial" panose="020B0604020202020204" pitchFamily="34" charset="0"/>
                <a:cs typeface="Arial" panose="020B0604020202020204" pitchFamily="34" charset="0"/>
              </a:rPr>
              <a:t>The holiday was fun-packed</a:t>
            </a:r>
          </a:p>
          <a:p>
            <a:pPr marL="0" indent="0" algn="l">
              <a:buNone/>
            </a:pPr>
            <a:r>
              <a:rPr lang="en-GB" sz="1200" b="1" i="1" dirty="0">
                <a:latin typeface="Arial" panose="020B0604020202020204" pitchFamily="34" charset="0"/>
                <a:cs typeface="Arial" panose="020B0604020202020204" pitchFamily="34" charset="0"/>
              </a:rPr>
              <a:t>The contract, still intact</a:t>
            </a:r>
            <a:endParaRPr lang="en-GB" sz="1200" dirty="0">
              <a:latin typeface="Arial" panose="020B0604020202020204" pitchFamily="34" charset="0"/>
              <a:cs typeface="Arial" panose="020B0604020202020204" pitchFamily="34" charset="0"/>
            </a:endParaRPr>
          </a:p>
          <a:p>
            <a:pPr marL="0" indent="0" algn="l">
              <a:buNone/>
            </a:pPr>
            <a:r>
              <a:rPr lang="en-GB" sz="1200" dirty="0">
                <a:latin typeface="Arial" panose="020B0604020202020204" pitchFamily="34" charset="0"/>
                <a:cs typeface="Arial" panose="020B0604020202020204" pitchFamily="34" charset="0"/>
              </a:rPr>
              <a:t>…"</a:t>
            </a:r>
          </a:p>
          <a:p>
            <a:pPr algn="l"/>
            <a:endParaRPr lang="en-GB" dirty="0"/>
          </a:p>
        </p:txBody>
      </p:sp>
      <p:sp>
        <p:nvSpPr>
          <p:cNvPr id="4" name="Slide Number Placeholder 3"/>
          <p:cNvSpPr>
            <a:spLocks noGrp="1"/>
          </p:cNvSpPr>
          <p:nvPr>
            <p:ph type="sldNum" sz="quarter" idx="5"/>
          </p:nvPr>
        </p:nvSpPr>
        <p:spPr/>
        <p:txBody>
          <a:bodyPr/>
          <a:lstStyle/>
          <a:p>
            <a:fld id="{52BEE815-2126-984D-8185-3C7DA0E5E728}" type="slidenum">
              <a:rPr lang="en-GB" smtClean="0"/>
              <a:t>50</a:t>
            </a:fld>
            <a:endParaRPr lang="en-GB"/>
          </a:p>
        </p:txBody>
      </p:sp>
    </p:spTree>
    <p:extLst>
      <p:ext uri="{BB962C8B-B14F-4D97-AF65-F5344CB8AC3E}">
        <p14:creationId xmlns:p14="http://schemas.microsoft.com/office/powerpoint/2010/main" val="42513256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2BEE815-2126-984D-8185-3C7DA0E5E728}" type="slidenum">
              <a:rPr lang="en-GB" smtClean="0"/>
              <a:t>51</a:t>
            </a:fld>
            <a:endParaRPr lang="en-GB"/>
          </a:p>
        </p:txBody>
      </p:sp>
    </p:spTree>
    <p:extLst>
      <p:ext uri="{BB962C8B-B14F-4D97-AF65-F5344CB8AC3E}">
        <p14:creationId xmlns:p14="http://schemas.microsoft.com/office/powerpoint/2010/main" val="19770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i="0" dirty="0">
                <a:latin typeface="Arial" panose="020B0604020202020204" pitchFamily="34" charset="0"/>
                <a:cs typeface="Arial" panose="020B0604020202020204" pitchFamily="34" charset="0"/>
              </a:rPr>
              <a:t>First of all what is an API?</a:t>
            </a:r>
          </a:p>
          <a:p>
            <a:pPr marL="0" indent="0">
              <a:buNone/>
            </a:pPr>
            <a:r>
              <a:rPr lang="en-GB" sz="1200" i="0" dirty="0">
                <a:latin typeface="Arial" panose="020B0604020202020204" pitchFamily="34" charset="0"/>
                <a:cs typeface="Arial" panose="020B0604020202020204" pitchFamily="34" charset="0"/>
              </a:rPr>
              <a:t>API stands for Application Programming Interface and is a connection between computers or between computer programs. </a:t>
            </a:r>
          </a:p>
          <a:p>
            <a:pPr marL="0" indent="0">
              <a:buNone/>
            </a:pPr>
            <a:r>
              <a:rPr lang="en-GB" sz="1200" i="0" dirty="0">
                <a:latin typeface="Arial" panose="020B0604020202020204" pitchFamily="34" charset="0"/>
                <a:cs typeface="Arial" panose="020B0604020202020204" pitchFamily="34" charset="0"/>
              </a:rPr>
              <a:t>It is a type of software interface, offering a service to other pieces of software.</a:t>
            </a:r>
          </a:p>
          <a:p>
            <a:pPr marL="0" indent="0">
              <a:buNone/>
            </a:pPr>
            <a:r>
              <a:rPr lang="en-GB" sz="1200" i="0" dirty="0">
                <a:latin typeface="Arial" panose="020B0604020202020204" pitchFamily="34" charset="0"/>
                <a:cs typeface="Arial" panose="020B0604020202020204" pitchFamily="34" charset="0"/>
              </a:rPr>
              <a:t>A document or standard that describes how to build such a connection or interface is called an API specification. </a:t>
            </a:r>
          </a:p>
          <a:p>
            <a:pPr marL="0" indent="0">
              <a:buNone/>
            </a:pPr>
            <a:r>
              <a:rPr lang="en-GB" sz="1200" i="0" dirty="0">
                <a:latin typeface="Arial" panose="020B0604020202020204" pitchFamily="34" charset="0"/>
                <a:cs typeface="Arial" panose="020B0604020202020204" pitchFamily="34" charset="0"/>
              </a:rPr>
              <a:t>And a computer system that meets this standard is said to implement or expose an API.</a:t>
            </a:r>
          </a:p>
          <a:p>
            <a:pPr marL="0" indent="0">
              <a:buNone/>
            </a:pPr>
            <a:r>
              <a:rPr lang="en-GB" sz="1200" b="0" i="0" kern="1200" dirty="0">
                <a:solidFill>
                  <a:schemeClr val="tx1"/>
                </a:solidFill>
                <a:effectLst/>
                <a:latin typeface="+mn-lt"/>
                <a:ea typeface="+mn-ea"/>
                <a:cs typeface="+mn-cs"/>
              </a:rPr>
              <a:t>It is a software intermediary that allows two applications to talk to each other.</a:t>
            </a:r>
          </a:p>
          <a:p>
            <a:pPr marL="0" indent="0">
              <a:buNone/>
            </a:pPr>
            <a:r>
              <a:rPr lang="en-GB" sz="1200" b="0" i="0" kern="1200" dirty="0">
                <a:solidFill>
                  <a:schemeClr val="tx1"/>
                </a:solidFill>
                <a:effectLst/>
                <a:latin typeface="+mn-lt"/>
                <a:ea typeface="+mn-ea"/>
                <a:cs typeface="+mn-cs"/>
              </a:rPr>
              <a:t>Each time you use an app like Facebook, or check the weather on your phone, you’re using an API.</a:t>
            </a:r>
          </a:p>
          <a:p>
            <a:pPr marL="0" indent="0">
              <a:buNone/>
            </a:pPr>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When you use an application on your mobile phone, the application connects to the Internet and sends data to a server. </a:t>
            </a:r>
          </a:p>
          <a:p>
            <a:r>
              <a:rPr lang="en-GB" sz="1200" b="0" i="0" kern="1200" dirty="0">
                <a:solidFill>
                  <a:schemeClr val="tx1"/>
                </a:solidFill>
                <a:effectLst/>
                <a:latin typeface="+mn-lt"/>
                <a:ea typeface="+mn-ea"/>
                <a:cs typeface="+mn-cs"/>
              </a:rPr>
              <a:t>The server then retrieves that data, interprets it, performs the necessary actions and sends it back to your phone. </a:t>
            </a:r>
          </a:p>
          <a:p>
            <a:r>
              <a:rPr lang="en-GB" sz="1200" b="0" i="0" kern="1200" dirty="0">
                <a:solidFill>
                  <a:schemeClr val="tx1"/>
                </a:solidFill>
                <a:effectLst/>
                <a:latin typeface="+mn-lt"/>
                <a:ea typeface="+mn-ea"/>
                <a:cs typeface="+mn-cs"/>
              </a:rPr>
              <a:t>The application then interprets that data and presents you with the information you wanted in a readable way. This is what an API is - all of this happens via API.</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To explain this better, let us take a familiar example.</a:t>
            </a:r>
          </a:p>
          <a:p>
            <a:r>
              <a:rPr lang="en-GB" sz="1200" b="0" i="0" kern="1200" dirty="0">
                <a:solidFill>
                  <a:schemeClr val="tx1"/>
                </a:solidFill>
                <a:effectLst/>
                <a:latin typeface="+mn-lt"/>
                <a:ea typeface="+mn-ea"/>
                <a:cs typeface="+mn-cs"/>
              </a:rPr>
              <a:t>Imagine you’re sitting at a table in a restaurant with a menu.</a:t>
            </a:r>
          </a:p>
          <a:p>
            <a:r>
              <a:rPr lang="en-GB" sz="1200" b="0" i="0" kern="1200" dirty="0">
                <a:solidFill>
                  <a:schemeClr val="tx1"/>
                </a:solidFill>
                <a:effectLst/>
                <a:latin typeface="+mn-lt"/>
                <a:ea typeface="+mn-ea"/>
                <a:cs typeface="+mn-cs"/>
              </a:rPr>
              <a:t>The kitchen is the part of the “system” that will prepare your order. </a:t>
            </a:r>
          </a:p>
          <a:p>
            <a:r>
              <a:rPr lang="en-GB" sz="1200" b="0" i="0" kern="1200" dirty="0">
                <a:solidFill>
                  <a:schemeClr val="tx1"/>
                </a:solidFill>
                <a:effectLst/>
                <a:latin typeface="+mn-lt"/>
                <a:ea typeface="+mn-ea"/>
                <a:cs typeface="+mn-cs"/>
              </a:rPr>
              <a:t>What is missing is the critical link to communicate your order to the kitchen and deliver your food back to your table. </a:t>
            </a:r>
          </a:p>
          <a:p>
            <a:r>
              <a:rPr lang="en-GB" sz="1200" b="0" i="0" kern="1200" dirty="0">
                <a:solidFill>
                  <a:schemeClr val="tx1"/>
                </a:solidFill>
                <a:effectLst/>
                <a:latin typeface="+mn-lt"/>
                <a:ea typeface="+mn-ea"/>
                <a:cs typeface="+mn-cs"/>
              </a:rPr>
              <a:t>That’s where the waiter or API comes in. </a:t>
            </a:r>
          </a:p>
          <a:p>
            <a:r>
              <a:rPr lang="en-GB" sz="1200" b="0" i="0" kern="1200" dirty="0">
                <a:solidFill>
                  <a:schemeClr val="tx1"/>
                </a:solidFill>
                <a:effectLst/>
                <a:latin typeface="+mn-lt"/>
                <a:ea typeface="+mn-ea"/>
                <a:cs typeface="+mn-cs"/>
              </a:rPr>
              <a:t>The waiter is the messenger – or API – that takes your request or order and tells the kitchen – the system or server – what to do. </a:t>
            </a:r>
          </a:p>
          <a:p>
            <a:r>
              <a:rPr lang="en-GB" sz="1200" b="0" i="0" kern="1200" dirty="0">
                <a:solidFill>
                  <a:schemeClr val="tx1"/>
                </a:solidFill>
                <a:effectLst/>
                <a:latin typeface="+mn-lt"/>
                <a:ea typeface="+mn-ea"/>
                <a:cs typeface="+mn-cs"/>
              </a:rPr>
              <a:t>Then the waiter delivers the response back to you; in this case, it is the food.</a:t>
            </a:r>
          </a:p>
          <a:p>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pPr marL="0" indent="0">
              <a:buNone/>
            </a:pPr>
            <a:endParaRPr lang="en-GB" sz="1200" i="0" dirty="0">
              <a:latin typeface="Arial" panose="020B0604020202020204" pitchFamily="34" charset="0"/>
              <a:cs typeface="Arial" panose="020B0604020202020204" pitchFamily="34" charset="0"/>
            </a:endParaRPr>
          </a:p>
          <a:p>
            <a:pPr marL="0" indent="0">
              <a:buNone/>
            </a:pPr>
            <a:endParaRPr lang="en-GB" sz="1200" i="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52BEE815-2126-984D-8185-3C7DA0E5E728}" type="slidenum">
              <a:rPr lang="en-GB" smtClean="0"/>
              <a:t>5</a:t>
            </a:fld>
            <a:endParaRPr lang="en-GB"/>
          </a:p>
        </p:txBody>
      </p:sp>
    </p:spTree>
    <p:extLst>
      <p:ext uri="{BB962C8B-B14F-4D97-AF65-F5344CB8AC3E}">
        <p14:creationId xmlns:p14="http://schemas.microsoft.com/office/powerpoint/2010/main" val="3989365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2BEE815-2126-984D-8185-3C7DA0E5E728}" type="slidenum">
              <a:rPr lang="en-GB" smtClean="0"/>
              <a:t>52</a:t>
            </a:fld>
            <a:endParaRPr lang="en-GB"/>
          </a:p>
        </p:txBody>
      </p:sp>
    </p:spTree>
    <p:extLst>
      <p:ext uri="{BB962C8B-B14F-4D97-AF65-F5344CB8AC3E}">
        <p14:creationId xmlns:p14="http://schemas.microsoft.com/office/powerpoint/2010/main" val="39965281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Questions?</a:t>
            </a:r>
          </a:p>
        </p:txBody>
      </p:sp>
      <p:sp>
        <p:nvSpPr>
          <p:cNvPr id="4" name="Slide Number Placeholder 3"/>
          <p:cNvSpPr>
            <a:spLocks noGrp="1"/>
          </p:cNvSpPr>
          <p:nvPr>
            <p:ph type="sldNum" sz="quarter" idx="5"/>
          </p:nvPr>
        </p:nvSpPr>
        <p:spPr/>
        <p:txBody>
          <a:bodyPr/>
          <a:lstStyle/>
          <a:p>
            <a:fld id="{52BEE815-2126-984D-8185-3C7DA0E5E728}" type="slidenum">
              <a:rPr lang="en-GB" smtClean="0"/>
              <a:t>53</a:t>
            </a:fld>
            <a:endParaRPr lang="en-GB"/>
          </a:p>
        </p:txBody>
      </p:sp>
    </p:spTree>
    <p:extLst>
      <p:ext uri="{BB962C8B-B14F-4D97-AF65-F5344CB8AC3E}">
        <p14:creationId xmlns:p14="http://schemas.microsoft.com/office/powerpoint/2010/main" val="3338489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Imagine the following scenario: </a:t>
            </a:r>
          </a:p>
          <a:p>
            <a:r>
              <a:rPr lang="en-GB" sz="1200" b="0" i="0" kern="1200" dirty="0">
                <a:solidFill>
                  <a:schemeClr val="tx1"/>
                </a:solidFill>
                <a:effectLst/>
                <a:latin typeface="+mn-lt"/>
                <a:ea typeface="+mn-ea"/>
                <a:cs typeface="+mn-cs"/>
              </a:rPr>
              <a:t>You are using your client and want to access another app’s data or functionality.</a:t>
            </a:r>
          </a:p>
          <a:p>
            <a:r>
              <a:rPr lang="en-GB" sz="1200" b="0" i="0" kern="1200" dirty="0">
                <a:solidFill>
                  <a:schemeClr val="tx1"/>
                </a:solidFill>
                <a:effectLst/>
                <a:latin typeface="+mn-lt"/>
                <a:ea typeface="+mn-ea"/>
                <a:cs typeface="+mn-cs"/>
              </a:rPr>
              <a:t>For example, you want to access all Twitter tweets that mention the </a:t>
            </a:r>
            <a:r>
              <a:rPr lang="en-GB" sz="1200" b="0" i="1" kern="1200" dirty="0">
                <a:solidFill>
                  <a:schemeClr val="tx1"/>
                </a:solidFill>
                <a:effectLst/>
                <a:latin typeface="+mn-lt"/>
                <a:ea typeface="+mn-ea"/>
                <a:cs typeface="+mn-cs"/>
              </a:rPr>
              <a:t>#OPENAPI</a:t>
            </a:r>
            <a:r>
              <a:rPr lang="en-GB" sz="1200" b="0" i="0" kern="1200" dirty="0">
                <a:solidFill>
                  <a:schemeClr val="tx1"/>
                </a:solidFill>
                <a:effectLst/>
                <a:latin typeface="+mn-lt"/>
                <a:ea typeface="+mn-ea"/>
                <a:cs typeface="+mn-cs"/>
              </a:rPr>
              <a:t> hashtag.</a:t>
            </a:r>
          </a:p>
          <a:p>
            <a:r>
              <a:rPr lang="en-GB" sz="1200" b="0" i="0" kern="1200" dirty="0">
                <a:solidFill>
                  <a:schemeClr val="tx1"/>
                </a:solidFill>
                <a:effectLst/>
                <a:latin typeface="+mn-lt"/>
                <a:ea typeface="+mn-ea"/>
                <a:cs typeface="+mn-cs"/>
              </a:rPr>
              <a:t>You could email Twitter and ask for a spreadsheet of all these tweets. But then you’d have to find a way to import that spreadsheet into your application.</a:t>
            </a:r>
          </a:p>
          <a:p>
            <a:r>
              <a:rPr lang="en-GB" sz="1200" b="0" i="0" kern="1200" dirty="0">
                <a:solidFill>
                  <a:schemeClr val="tx1"/>
                </a:solidFill>
                <a:effectLst/>
                <a:latin typeface="+mn-lt"/>
                <a:ea typeface="+mn-ea"/>
                <a:cs typeface="+mn-cs"/>
              </a:rPr>
              <a:t>Even if you stored them in a database the data would become outdated quickly. It would be impossible to keep it up to date.</a:t>
            </a:r>
          </a:p>
          <a:p>
            <a:r>
              <a:rPr lang="en-GB" sz="1200" b="0" i="0" kern="1200" dirty="0">
                <a:solidFill>
                  <a:schemeClr val="tx1"/>
                </a:solidFill>
                <a:effectLst/>
                <a:latin typeface="+mn-lt"/>
                <a:ea typeface="+mn-ea"/>
                <a:cs typeface="+mn-cs"/>
              </a:rPr>
              <a:t>It would be far better and simpler if Twitter just provides you a way to query their application and get the data, so that you can view or use it in your application. This way it would stay up to date automatically.</a:t>
            </a:r>
          </a:p>
          <a:p>
            <a:r>
              <a:rPr lang="en-GB" sz="1200" b="0" i="0" kern="1200" dirty="0">
                <a:solidFill>
                  <a:schemeClr val="tx1"/>
                </a:solidFill>
                <a:effectLst/>
                <a:latin typeface="+mn-lt"/>
                <a:ea typeface="+mn-ea"/>
                <a:cs typeface="+mn-cs"/>
              </a:rPr>
              <a:t>An API provides access to data, so that it can be included in different applications.</a:t>
            </a:r>
          </a:p>
          <a:p>
            <a:pPr marL="0" indent="0">
              <a:buNone/>
            </a:pPr>
            <a:endParaRPr lang="en-GB" sz="1200" dirty="0">
              <a:latin typeface="Arial" panose="020B0604020202020204" pitchFamily="34" charset="0"/>
              <a:cs typeface="Arial" panose="020B0604020202020204" pitchFamily="34" charset="0"/>
            </a:endParaRPr>
          </a:p>
          <a:p>
            <a:pPr marL="0" indent="0">
              <a:buNone/>
            </a:pPr>
            <a:r>
              <a:rPr lang="en-GB" sz="1200" dirty="0">
                <a:latin typeface="Arial" panose="020B0604020202020204" pitchFamily="34" charset="0"/>
                <a:cs typeface="Arial" panose="020B0604020202020204" pitchFamily="34" charset="0"/>
              </a:rPr>
              <a:t>Now imagine you are in a team that’s building Twitter.</a:t>
            </a:r>
          </a:p>
          <a:p>
            <a:pPr marL="0" indent="0">
              <a:buNone/>
            </a:pPr>
            <a:r>
              <a:rPr lang="en-GB" sz="1200" dirty="0">
                <a:latin typeface="Arial" panose="020B0604020202020204" pitchFamily="34" charset="0"/>
                <a:cs typeface="Arial" panose="020B0604020202020204" pitchFamily="34" charset="0"/>
              </a:rPr>
              <a:t>You have a frontend and a backend and they need to talk to each other, so that the frontend can display the tweets stored in the database in the backend.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Arial" panose="020B0604020202020204" pitchFamily="34" charset="0"/>
                <a:cs typeface="Arial" panose="020B0604020202020204" pitchFamily="34" charset="0"/>
              </a:rPr>
              <a:t>Now you need to build the fronted and backend in parallel, not wait for one or the other to be built first.</a:t>
            </a:r>
          </a:p>
          <a:p>
            <a:pPr marL="0" indent="0">
              <a:buNone/>
            </a:pPr>
            <a:r>
              <a:rPr lang="en-GB" sz="1200" dirty="0">
                <a:latin typeface="Arial" panose="020B0604020202020204" pitchFamily="34" charset="0"/>
                <a:cs typeface="Arial" panose="020B0604020202020204" pitchFamily="34" charset="0"/>
              </a:rPr>
              <a:t>This connection between them happens over APIs.</a:t>
            </a:r>
          </a:p>
          <a:p>
            <a:pPr marL="0" indent="0">
              <a:buNone/>
            </a:pPr>
            <a:r>
              <a:rPr lang="en-GB" sz="1200" dirty="0">
                <a:latin typeface="Arial" panose="020B0604020202020204" pitchFamily="34" charset="0"/>
                <a:cs typeface="Arial" panose="020B0604020202020204" pitchFamily="34" charset="0"/>
              </a:rPr>
              <a:t>In the previous slide we mentioned that </a:t>
            </a:r>
            <a:r>
              <a:rPr lang="en-GB" sz="1200" i="0" dirty="0">
                <a:latin typeface="Arial" panose="020B0604020202020204" pitchFamily="34" charset="0"/>
                <a:cs typeface="Arial" panose="020B0604020202020204" pitchFamily="34" charset="0"/>
              </a:rPr>
              <a:t>a document which describes how to build such a connection is called an API specification.</a:t>
            </a:r>
          </a:p>
          <a:p>
            <a:pPr marL="0" indent="0">
              <a:buNone/>
            </a:pPr>
            <a:r>
              <a:rPr lang="en-GB" sz="1200" i="0" dirty="0">
                <a:latin typeface="Arial" panose="020B0604020202020204" pitchFamily="34" charset="0"/>
                <a:cs typeface="Arial" panose="020B0604020202020204" pitchFamily="34" charset="0"/>
              </a:rPr>
              <a:t>You are given such a document and the teams set off to build the backend and fronted.</a:t>
            </a:r>
          </a:p>
          <a:p>
            <a:pPr marL="0" indent="0">
              <a:buNone/>
            </a:pPr>
            <a:r>
              <a:rPr lang="en-GB" sz="1200" i="0" dirty="0">
                <a:latin typeface="Arial" panose="020B0604020202020204" pitchFamily="34" charset="0"/>
                <a:cs typeface="Arial" panose="020B0604020202020204" pitchFamily="34" charset="0"/>
              </a:rPr>
              <a:t>If they don’t adhere to the document, intentionally or by mistake, when they go live some parts of the APIs might be able to talk to each other and others might not.</a:t>
            </a:r>
          </a:p>
          <a:p>
            <a:pPr marL="0" indent="0">
              <a:buNone/>
            </a:pPr>
            <a:r>
              <a:rPr lang="en-GB" sz="1200" i="0" dirty="0">
                <a:latin typeface="Arial" panose="020B0604020202020204" pitchFamily="34" charset="0"/>
                <a:cs typeface="Arial" panose="020B0604020202020204" pitchFamily="34" charset="0"/>
              </a:rPr>
              <a:t>This is where </a:t>
            </a:r>
            <a:r>
              <a:rPr lang="en-GB" sz="1200" i="0" dirty="0" err="1">
                <a:latin typeface="Arial" panose="020B0604020202020204" pitchFamily="34" charset="0"/>
                <a:cs typeface="Arial" panose="020B0604020202020204" pitchFamily="34" charset="0"/>
              </a:rPr>
              <a:t>OpenAPI</a:t>
            </a:r>
            <a:r>
              <a:rPr lang="en-GB" sz="1200" i="0" dirty="0">
                <a:latin typeface="Arial" panose="020B0604020202020204" pitchFamily="34" charset="0"/>
                <a:cs typeface="Arial" panose="020B0604020202020204" pitchFamily="34" charset="0"/>
              </a:rPr>
              <a:t> and Contract validation comes in – a way to enforce API Specifications.</a:t>
            </a:r>
            <a:endParaRPr lang="en-GB" sz="1200" dirty="0">
              <a:latin typeface="Arial" panose="020B0604020202020204" pitchFamily="34" charset="0"/>
              <a:cs typeface="Arial" panose="020B0604020202020204" pitchFamily="34" charset="0"/>
            </a:endParaRPr>
          </a:p>
          <a:p>
            <a:pPr marL="0" indent="0">
              <a:buNone/>
            </a:pPr>
            <a:endParaRPr lang="en-GB"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52BEE815-2126-984D-8185-3C7DA0E5E728}" type="slidenum">
              <a:rPr lang="en-GB" smtClean="0"/>
              <a:t>6</a:t>
            </a:fld>
            <a:endParaRPr lang="en-GB"/>
          </a:p>
        </p:txBody>
      </p:sp>
    </p:spTree>
    <p:extLst>
      <p:ext uri="{BB962C8B-B14F-4D97-AF65-F5344CB8AC3E}">
        <p14:creationId xmlns:p14="http://schemas.microsoft.com/office/powerpoint/2010/main" val="360762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dirty="0">
                <a:latin typeface="Arial" panose="020B0604020202020204" pitchFamily="34" charset="0"/>
                <a:cs typeface="Arial" panose="020B0604020202020204" pitchFamily="34" charset="0"/>
              </a:rPr>
              <a:t>In the current situation of increased remote working, having an common, simple medium of communication such as an </a:t>
            </a:r>
            <a:r>
              <a:rPr lang="en-GB" sz="1200" dirty="0" err="1">
                <a:latin typeface="Arial" panose="020B0604020202020204" pitchFamily="34" charset="0"/>
                <a:cs typeface="Arial" panose="020B0604020202020204" pitchFamily="34" charset="0"/>
              </a:rPr>
              <a:t>OpenAPI</a:t>
            </a:r>
            <a:r>
              <a:rPr lang="en-GB" sz="1200" dirty="0">
                <a:latin typeface="Arial" panose="020B0604020202020204" pitchFamily="34" charset="0"/>
                <a:cs typeface="Arial" panose="020B0604020202020204" pitchFamily="34" charset="0"/>
              </a:rPr>
              <a:t> spec document is indispensable in meeting your requirements when building APIs.</a:t>
            </a:r>
          </a:p>
          <a:p>
            <a:pPr marL="0" indent="0">
              <a:buNone/>
            </a:pPr>
            <a:endParaRPr lang="en-GB" sz="1200" dirty="0">
              <a:latin typeface="Arial" panose="020B0604020202020204" pitchFamily="34" charset="0"/>
              <a:cs typeface="Arial" panose="020B0604020202020204" pitchFamily="34" charset="0"/>
            </a:endParaRPr>
          </a:p>
          <a:p>
            <a:pPr marL="0" indent="0">
              <a:buNone/>
            </a:pPr>
            <a:r>
              <a:rPr lang="en-GB" sz="1200" dirty="0">
                <a:latin typeface="Arial" panose="020B0604020202020204" pitchFamily="34" charset="0"/>
                <a:cs typeface="Arial" panose="020B0604020202020204" pitchFamily="34" charset="0"/>
              </a:rPr>
              <a:t>Things get</a:t>
            </a:r>
            <a:r>
              <a:rPr lang="bg-BG" sz="1200" dirty="0">
                <a:latin typeface="Arial" panose="020B0604020202020204" pitchFamily="34" charset="0"/>
                <a:cs typeface="Arial" panose="020B0604020202020204" pitchFamily="34" charset="0"/>
              </a:rPr>
              <a:t> </a:t>
            </a:r>
            <a:r>
              <a:rPr lang="en-GB" sz="1200" dirty="0">
                <a:latin typeface="Arial" panose="020B0604020202020204" pitchFamily="34" charset="0"/>
                <a:cs typeface="Arial" panose="020B0604020202020204" pitchFamily="34" charset="0"/>
              </a:rPr>
              <a:t>even more exciting when this so-called document can:</a:t>
            </a:r>
          </a:p>
          <a:p>
            <a:r>
              <a:rPr lang="en-GB" sz="1200" dirty="0">
                <a:latin typeface="Arial" panose="020B0604020202020204" pitchFamily="34" charset="0"/>
                <a:cs typeface="Arial" panose="020B0604020202020204" pitchFamily="34" charset="0"/>
              </a:rPr>
              <a:t>Serve as a contract</a:t>
            </a:r>
          </a:p>
          <a:p>
            <a:r>
              <a:rPr lang="en-GB" sz="1200" dirty="0">
                <a:latin typeface="Arial" panose="020B0604020202020204" pitchFamily="34" charset="0"/>
                <a:cs typeface="Arial" panose="020B0604020202020204" pitchFamily="34" charset="0"/>
              </a:rPr>
              <a:t>Generate clients, servers, and documentation in a plethora of languages</a:t>
            </a:r>
          </a:p>
          <a:p>
            <a:r>
              <a:rPr lang="en-GB" sz="1200" dirty="0">
                <a:latin typeface="Arial" panose="020B0604020202020204" pitchFamily="34" charset="0"/>
                <a:cs typeface="Arial" panose="020B0604020202020204" pitchFamily="34" charset="0"/>
              </a:rPr>
              <a:t>Put your developers and clients first</a:t>
            </a:r>
          </a:p>
          <a:p>
            <a:r>
              <a:rPr lang="en-GB" sz="1200" dirty="0">
                <a:latin typeface="Arial" panose="020B0604020202020204" pitchFamily="34" charset="0"/>
                <a:cs typeface="Arial" panose="020B0604020202020204" pitchFamily="34" charset="0"/>
              </a:rPr>
              <a:t>Have Automatic, Fail-fast, API Validation</a:t>
            </a:r>
          </a:p>
          <a:p>
            <a:r>
              <a:rPr lang="en-GB" sz="1200" dirty="0">
                <a:latin typeface="Arial" panose="020B0604020202020204" pitchFamily="34" charset="0"/>
                <a:cs typeface="Arial" panose="020B0604020202020204" pitchFamily="34" charset="0"/>
              </a:rPr>
              <a:t>Is Cross-Platform and Language Agnostic</a:t>
            </a:r>
          </a:p>
          <a:p>
            <a:r>
              <a:rPr lang="en-GB" sz="1200" dirty="0">
                <a:latin typeface="Arial" panose="020B0604020202020204" pitchFamily="34" charset="0"/>
                <a:cs typeface="Arial" panose="020B0604020202020204" pitchFamily="34" charset="0"/>
              </a:rPr>
              <a:t>Is both human and machine readable in YAML or JSON</a:t>
            </a:r>
          </a:p>
          <a:p>
            <a:r>
              <a:rPr lang="en-GB" sz="1200" dirty="0">
                <a:latin typeface="Arial" panose="020B0604020202020204" pitchFamily="34" charset="0"/>
                <a:cs typeface="Arial" panose="020B0604020202020204" pitchFamily="34" charset="0"/>
              </a:rPr>
              <a:t>Speeds up development, prototyping and reduces costs</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Let’s see how all those things work!</a:t>
            </a:r>
          </a:p>
        </p:txBody>
      </p:sp>
      <p:sp>
        <p:nvSpPr>
          <p:cNvPr id="4" name="Slide Number Placeholder 3"/>
          <p:cNvSpPr>
            <a:spLocks noGrp="1"/>
          </p:cNvSpPr>
          <p:nvPr>
            <p:ph type="sldNum" sz="quarter" idx="5"/>
          </p:nvPr>
        </p:nvSpPr>
        <p:spPr/>
        <p:txBody>
          <a:bodyPr/>
          <a:lstStyle/>
          <a:p>
            <a:fld id="{52BEE815-2126-984D-8185-3C7DA0E5E728}" type="slidenum">
              <a:rPr lang="en-GB" smtClean="0"/>
              <a:t>7</a:t>
            </a:fld>
            <a:endParaRPr lang="en-GB"/>
          </a:p>
        </p:txBody>
      </p:sp>
    </p:spTree>
    <p:extLst>
      <p:ext uri="{BB962C8B-B14F-4D97-AF65-F5344CB8AC3E}">
        <p14:creationId xmlns:p14="http://schemas.microsoft.com/office/powerpoint/2010/main" val="2214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200" noProof="0" dirty="0">
                <a:latin typeface="Arial" panose="020B0604020202020204" pitchFamily="34" charset="0"/>
                <a:cs typeface="Arial" panose="020B0604020202020204" pitchFamily="34" charset="0"/>
              </a:rPr>
              <a:t>When building APIs there are several approaches you can take.</a:t>
            </a:r>
          </a:p>
          <a:p>
            <a:pPr algn="l"/>
            <a:r>
              <a:rPr lang="en-GB" sz="1200" noProof="0" dirty="0">
                <a:latin typeface="Arial" panose="020B0604020202020204" pitchFamily="34" charset="0"/>
                <a:cs typeface="Arial" panose="020B0604020202020204" pitchFamily="34" charset="0"/>
              </a:rPr>
              <a:t>First let‘s discuss at a high-level - Design First vs. Code First Development.</a:t>
            </a:r>
          </a:p>
          <a:p>
            <a:pPr algn="l"/>
            <a:endParaRPr lang="en-GB" sz="1200" noProof="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52BEE815-2126-984D-8185-3C7DA0E5E728}" type="slidenum">
              <a:rPr lang="en-GB" smtClean="0"/>
              <a:t>8</a:t>
            </a:fld>
            <a:endParaRPr lang="en-GB"/>
          </a:p>
        </p:txBody>
      </p:sp>
    </p:spTree>
    <p:extLst>
      <p:ext uri="{BB962C8B-B14F-4D97-AF65-F5344CB8AC3E}">
        <p14:creationId xmlns:p14="http://schemas.microsoft.com/office/powerpoint/2010/main" val="2020777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latin typeface="Arial" panose="020B0604020202020204" pitchFamily="34" charset="0"/>
                <a:cs typeface="Arial" panose="020B0604020202020204" pitchFamily="34" charset="0"/>
              </a:rPr>
              <a:t>With a code-first approach, you start with your IDE typing out some code. </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Somewhere in the back of your mind, you know that eventually an interface will be created to deliver this service. </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However, your main focus is on the “</a:t>
            </a:r>
            <a:r>
              <a:rPr lang="en-GB" sz="1200" b="1" i="1" dirty="0">
                <a:latin typeface="Arial" panose="020B0604020202020204" pitchFamily="34" charset="0"/>
                <a:cs typeface="Arial" panose="020B0604020202020204" pitchFamily="34" charset="0"/>
              </a:rPr>
              <a:t>core functionality</a:t>
            </a:r>
            <a:r>
              <a:rPr lang="en-GB" sz="1200" dirty="0">
                <a:latin typeface="Arial" panose="020B0604020202020204" pitchFamily="34" charset="0"/>
                <a:cs typeface="Arial" panose="020B0604020202020204" pitchFamily="34" charset="0"/>
              </a:rPr>
              <a:t>” not the “</a:t>
            </a:r>
            <a:r>
              <a:rPr lang="en-GB" sz="1200" b="1" i="1" dirty="0">
                <a:latin typeface="Arial" panose="020B0604020202020204" pitchFamily="34" charset="0"/>
                <a:cs typeface="Arial" panose="020B0604020202020204" pitchFamily="34" charset="0"/>
              </a:rPr>
              <a:t>interface</a:t>
            </a:r>
            <a:r>
              <a:rPr lang="en-GB" sz="1200" dirty="0">
                <a:latin typeface="Arial" panose="020B0604020202020204" pitchFamily="34" charset="0"/>
                <a:cs typeface="Arial" panose="020B0604020202020204" pitchFamily="34" charset="0"/>
              </a:rPr>
              <a:t>”.</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When the time comes to implement the interface (</a:t>
            </a:r>
            <a:r>
              <a:rPr lang="en-GB" sz="1200" b="1" i="1" dirty="0">
                <a:latin typeface="Arial" panose="020B0604020202020204" pitchFamily="34" charset="0"/>
                <a:cs typeface="Arial" panose="020B0604020202020204" pitchFamily="34" charset="0"/>
              </a:rPr>
              <a:t>the API</a:t>
            </a:r>
            <a:r>
              <a:rPr lang="en-GB" sz="1200" dirty="0">
                <a:latin typeface="Arial" panose="020B0604020202020204" pitchFamily="34" charset="0"/>
                <a:cs typeface="Arial" panose="020B0604020202020204" pitchFamily="34" charset="0"/>
              </a:rPr>
              <a:t>), the core service is mostly done so it drives the implementation rather than the other way around. </a:t>
            </a:r>
          </a:p>
          <a:p>
            <a:endParaRPr lang="en-GB" sz="1200" dirty="0">
              <a:latin typeface="Arial" panose="020B0604020202020204" pitchFamily="34" charset="0"/>
              <a:cs typeface="Arial" panose="020B0604020202020204" pitchFamily="34" charset="0"/>
            </a:endParaRPr>
          </a:p>
          <a:p>
            <a:r>
              <a:rPr lang="en-GB" sz="1200" dirty="0">
                <a:latin typeface="Arial" panose="020B0604020202020204" pitchFamily="34" charset="0"/>
                <a:cs typeface="Arial" panose="020B0604020202020204" pitchFamily="34" charset="0"/>
              </a:rPr>
              <a:t>To the user who will ultimately use this API, it can feel like it was tacked on, like an afterthought to the core service.</a:t>
            </a:r>
          </a:p>
          <a:p>
            <a:endParaRPr lang="en-GB" dirty="0"/>
          </a:p>
        </p:txBody>
      </p:sp>
      <p:sp>
        <p:nvSpPr>
          <p:cNvPr id="4" name="Slide Number Placeholder 3"/>
          <p:cNvSpPr>
            <a:spLocks noGrp="1"/>
          </p:cNvSpPr>
          <p:nvPr>
            <p:ph type="sldNum" sz="quarter" idx="5"/>
          </p:nvPr>
        </p:nvSpPr>
        <p:spPr/>
        <p:txBody>
          <a:bodyPr/>
          <a:lstStyle/>
          <a:p>
            <a:fld id="{52BEE815-2126-984D-8185-3C7DA0E5E728}" type="slidenum">
              <a:rPr lang="en-GB" smtClean="0"/>
              <a:t>9</a:t>
            </a:fld>
            <a:endParaRPr lang="en-GB"/>
          </a:p>
        </p:txBody>
      </p:sp>
    </p:spTree>
    <p:extLst>
      <p:ext uri="{BB962C8B-B14F-4D97-AF65-F5344CB8AC3E}">
        <p14:creationId xmlns:p14="http://schemas.microsoft.com/office/powerpoint/2010/main" val="1042432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B4495-872E-E649-924D-449E200707E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G"/>
          </a:p>
        </p:txBody>
      </p:sp>
      <p:sp>
        <p:nvSpPr>
          <p:cNvPr id="3" name="Subtitle 2">
            <a:extLst>
              <a:ext uri="{FF2B5EF4-FFF2-40B4-BE49-F238E27FC236}">
                <a16:creationId xmlns:a16="http://schemas.microsoft.com/office/drawing/2014/main" id="{63D0CC55-F836-6A4C-8F25-AC2185536A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G"/>
          </a:p>
        </p:txBody>
      </p:sp>
      <p:sp>
        <p:nvSpPr>
          <p:cNvPr id="4" name="Date Placeholder 3">
            <a:extLst>
              <a:ext uri="{FF2B5EF4-FFF2-40B4-BE49-F238E27FC236}">
                <a16:creationId xmlns:a16="http://schemas.microsoft.com/office/drawing/2014/main" id="{32F09E4F-F13C-E042-9BAB-F7FCF13C3264}"/>
              </a:ext>
            </a:extLst>
          </p:cNvPr>
          <p:cNvSpPr>
            <a:spLocks noGrp="1"/>
          </p:cNvSpPr>
          <p:nvPr>
            <p:ph type="dt" sz="half" idx="10"/>
          </p:nvPr>
        </p:nvSpPr>
        <p:spPr/>
        <p:txBody>
          <a:bodyPr/>
          <a:lstStyle/>
          <a:p>
            <a:fld id="{BFA5C491-71E0-8844-83C0-7E7E3BB6E6A1}" type="datetimeFigureOut">
              <a:rPr lang="en-BG" smtClean="0"/>
              <a:t>10.09.21</a:t>
            </a:fld>
            <a:endParaRPr lang="en-BG"/>
          </a:p>
        </p:txBody>
      </p:sp>
      <p:sp>
        <p:nvSpPr>
          <p:cNvPr id="5" name="Footer Placeholder 4">
            <a:extLst>
              <a:ext uri="{FF2B5EF4-FFF2-40B4-BE49-F238E27FC236}">
                <a16:creationId xmlns:a16="http://schemas.microsoft.com/office/drawing/2014/main" id="{CB67CA1A-2461-9F49-BB2E-153B7E73C906}"/>
              </a:ext>
            </a:extLst>
          </p:cNvPr>
          <p:cNvSpPr>
            <a:spLocks noGrp="1"/>
          </p:cNvSpPr>
          <p:nvPr>
            <p:ph type="ftr" sz="quarter" idx="11"/>
          </p:nvPr>
        </p:nvSpPr>
        <p:spPr/>
        <p:txBody>
          <a:bodyPr/>
          <a:lstStyle/>
          <a:p>
            <a:endParaRPr lang="en-BG"/>
          </a:p>
        </p:txBody>
      </p:sp>
      <p:sp>
        <p:nvSpPr>
          <p:cNvPr id="6" name="Slide Number Placeholder 5">
            <a:extLst>
              <a:ext uri="{FF2B5EF4-FFF2-40B4-BE49-F238E27FC236}">
                <a16:creationId xmlns:a16="http://schemas.microsoft.com/office/drawing/2014/main" id="{B74CF19F-1E68-0D46-8CDB-BE828F0E9222}"/>
              </a:ext>
            </a:extLst>
          </p:cNvPr>
          <p:cNvSpPr>
            <a:spLocks noGrp="1"/>
          </p:cNvSpPr>
          <p:nvPr>
            <p:ph type="sldNum" sz="quarter" idx="12"/>
          </p:nvPr>
        </p:nvSpPr>
        <p:spPr/>
        <p:txBody>
          <a:bodyPr/>
          <a:lstStyle/>
          <a:p>
            <a:fld id="{05264499-73FA-3546-A230-95E3F814E293}" type="slidenum">
              <a:rPr lang="en-BG" smtClean="0"/>
              <a:t>‹#›</a:t>
            </a:fld>
            <a:endParaRPr lang="en-BG"/>
          </a:p>
        </p:txBody>
      </p:sp>
    </p:spTree>
    <p:extLst>
      <p:ext uri="{BB962C8B-B14F-4D97-AF65-F5344CB8AC3E}">
        <p14:creationId xmlns:p14="http://schemas.microsoft.com/office/powerpoint/2010/main" val="2933046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47B97-E71E-974D-9CDE-858F22E589A3}"/>
              </a:ext>
            </a:extLst>
          </p:cNvPr>
          <p:cNvSpPr>
            <a:spLocks noGrp="1"/>
          </p:cNvSpPr>
          <p:nvPr>
            <p:ph type="title"/>
          </p:nvPr>
        </p:nvSpPr>
        <p:spPr/>
        <p:txBody>
          <a:bodyPr/>
          <a:lstStyle/>
          <a:p>
            <a:r>
              <a:rPr lang="en-GB"/>
              <a:t>Click to edit Master title style</a:t>
            </a:r>
            <a:endParaRPr lang="en-BG"/>
          </a:p>
        </p:txBody>
      </p:sp>
      <p:sp>
        <p:nvSpPr>
          <p:cNvPr id="3" name="Vertical Text Placeholder 2">
            <a:extLst>
              <a:ext uri="{FF2B5EF4-FFF2-40B4-BE49-F238E27FC236}">
                <a16:creationId xmlns:a16="http://schemas.microsoft.com/office/drawing/2014/main" id="{C82B9E5F-EB2B-F143-B118-CBA62508811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G"/>
          </a:p>
        </p:txBody>
      </p:sp>
      <p:sp>
        <p:nvSpPr>
          <p:cNvPr id="4" name="Date Placeholder 3">
            <a:extLst>
              <a:ext uri="{FF2B5EF4-FFF2-40B4-BE49-F238E27FC236}">
                <a16:creationId xmlns:a16="http://schemas.microsoft.com/office/drawing/2014/main" id="{A4E640CE-AF55-B04E-99B2-5AF3DB796BE7}"/>
              </a:ext>
            </a:extLst>
          </p:cNvPr>
          <p:cNvSpPr>
            <a:spLocks noGrp="1"/>
          </p:cNvSpPr>
          <p:nvPr>
            <p:ph type="dt" sz="half" idx="10"/>
          </p:nvPr>
        </p:nvSpPr>
        <p:spPr/>
        <p:txBody>
          <a:bodyPr/>
          <a:lstStyle/>
          <a:p>
            <a:fld id="{BFA5C491-71E0-8844-83C0-7E7E3BB6E6A1}" type="datetimeFigureOut">
              <a:rPr lang="en-BG" smtClean="0"/>
              <a:t>10.09.21</a:t>
            </a:fld>
            <a:endParaRPr lang="en-BG"/>
          </a:p>
        </p:txBody>
      </p:sp>
      <p:sp>
        <p:nvSpPr>
          <p:cNvPr id="5" name="Footer Placeholder 4">
            <a:extLst>
              <a:ext uri="{FF2B5EF4-FFF2-40B4-BE49-F238E27FC236}">
                <a16:creationId xmlns:a16="http://schemas.microsoft.com/office/drawing/2014/main" id="{857FE43F-1BD8-6841-AD6D-764BDAA6CF87}"/>
              </a:ext>
            </a:extLst>
          </p:cNvPr>
          <p:cNvSpPr>
            <a:spLocks noGrp="1"/>
          </p:cNvSpPr>
          <p:nvPr>
            <p:ph type="ftr" sz="quarter" idx="11"/>
          </p:nvPr>
        </p:nvSpPr>
        <p:spPr/>
        <p:txBody>
          <a:bodyPr/>
          <a:lstStyle/>
          <a:p>
            <a:endParaRPr lang="en-BG"/>
          </a:p>
        </p:txBody>
      </p:sp>
      <p:sp>
        <p:nvSpPr>
          <p:cNvPr id="6" name="Slide Number Placeholder 5">
            <a:extLst>
              <a:ext uri="{FF2B5EF4-FFF2-40B4-BE49-F238E27FC236}">
                <a16:creationId xmlns:a16="http://schemas.microsoft.com/office/drawing/2014/main" id="{A282BEFD-9A7B-BB4A-B527-F21C019146FE}"/>
              </a:ext>
            </a:extLst>
          </p:cNvPr>
          <p:cNvSpPr>
            <a:spLocks noGrp="1"/>
          </p:cNvSpPr>
          <p:nvPr>
            <p:ph type="sldNum" sz="quarter" idx="12"/>
          </p:nvPr>
        </p:nvSpPr>
        <p:spPr/>
        <p:txBody>
          <a:bodyPr/>
          <a:lstStyle/>
          <a:p>
            <a:fld id="{05264499-73FA-3546-A230-95E3F814E293}" type="slidenum">
              <a:rPr lang="en-BG" smtClean="0"/>
              <a:t>‹#›</a:t>
            </a:fld>
            <a:endParaRPr lang="en-BG"/>
          </a:p>
        </p:txBody>
      </p:sp>
    </p:spTree>
    <p:extLst>
      <p:ext uri="{BB962C8B-B14F-4D97-AF65-F5344CB8AC3E}">
        <p14:creationId xmlns:p14="http://schemas.microsoft.com/office/powerpoint/2010/main" val="1646762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A64F08-29E6-524A-8F47-0C2B39FFC1F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G"/>
          </a:p>
        </p:txBody>
      </p:sp>
      <p:sp>
        <p:nvSpPr>
          <p:cNvPr id="3" name="Vertical Text Placeholder 2">
            <a:extLst>
              <a:ext uri="{FF2B5EF4-FFF2-40B4-BE49-F238E27FC236}">
                <a16:creationId xmlns:a16="http://schemas.microsoft.com/office/drawing/2014/main" id="{364DA430-68F1-E441-94DC-2D3948A27EE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G"/>
          </a:p>
        </p:txBody>
      </p:sp>
      <p:sp>
        <p:nvSpPr>
          <p:cNvPr id="4" name="Date Placeholder 3">
            <a:extLst>
              <a:ext uri="{FF2B5EF4-FFF2-40B4-BE49-F238E27FC236}">
                <a16:creationId xmlns:a16="http://schemas.microsoft.com/office/drawing/2014/main" id="{52068C14-FA5F-014B-9EFD-0CD2847F14A0}"/>
              </a:ext>
            </a:extLst>
          </p:cNvPr>
          <p:cNvSpPr>
            <a:spLocks noGrp="1"/>
          </p:cNvSpPr>
          <p:nvPr>
            <p:ph type="dt" sz="half" idx="10"/>
          </p:nvPr>
        </p:nvSpPr>
        <p:spPr/>
        <p:txBody>
          <a:bodyPr/>
          <a:lstStyle/>
          <a:p>
            <a:fld id="{BFA5C491-71E0-8844-83C0-7E7E3BB6E6A1}" type="datetimeFigureOut">
              <a:rPr lang="en-BG" smtClean="0"/>
              <a:t>10.09.21</a:t>
            </a:fld>
            <a:endParaRPr lang="en-BG"/>
          </a:p>
        </p:txBody>
      </p:sp>
      <p:sp>
        <p:nvSpPr>
          <p:cNvPr id="5" name="Footer Placeholder 4">
            <a:extLst>
              <a:ext uri="{FF2B5EF4-FFF2-40B4-BE49-F238E27FC236}">
                <a16:creationId xmlns:a16="http://schemas.microsoft.com/office/drawing/2014/main" id="{E37C4E7A-0F97-E140-882A-85B4E8DD1603}"/>
              </a:ext>
            </a:extLst>
          </p:cNvPr>
          <p:cNvSpPr>
            <a:spLocks noGrp="1"/>
          </p:cNvSpPr>
          <p:nvPr>
            <p:ph type="ftr" sz="quarter" idx="11"/>
          </p:nvPr>
        </p:nvSpPr>
        <p:spPr/>
        <p:txBody>
          <a:bodyPr/>
          <a:lstStyle/>
          <a:p>
            <a:endParaRPr lang="en-BG"/>
          </a:p>
        </p:txBody>
      </p:sp>
      <p:sp>
        <p:nvSpPr>
          <p:cNvPr id="6" name="Slide Number Placeholder 5">
            <a:extLst>
              <a:ext uri="{FF2B5EF4-FFF2-40B4-BE49-F238E27FC236}">
                <a16:creationId xmlns:a16="http://schemas.microsoft.com/office/drawing/2014/main" id="{3FF04AA0-BEE3-A640-95F5-6072CFE65582}"/>
              </a:ext>
            </a:extLst>
          </p:cNvPr>
          <p:cNvSpPr>
            <a:spLocks noGrp="1"/>
          </p:cNvSpPr>
          <p:nvPr>
            <p:ph type="sldNum" sz="quarter" idx="12"/>
          </p:nvPr>
        </p:nvSpPr>
        <p:spPr/>
        <p:txBody>
          <a:bodyPr/>
          <a:lstStyle/>
          <a:p>
            <a:fld id="{05264499-73FA-3546-A230-95E3F814E293}" type="slidenum">
              <a:rPr lang="en-BG" smtClean="0"/>
              <a:t>‹#›</a:t>
            </a:fld>
            <a:endParaRPr lang="en-BG"/>
          </a:p>
        </p:txBody>
      </p:sp>
    </p:spTree>
    <p:extLst>
      <p:ext uri="{BB962C8B-B14F-4D97-AF65-F5344CB8AC3E}">
        <p14:creationId xmlns:p14="http://schemas.microsoft.com/office/powerpoint/2010/main" val="24489466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FC9F1-C516-7445-B902-9DC31CB652D4}"/>
              </a:ext>
            </a:extLst>
          </p:cNvPr>
          <p:cNvSpPr>
            <a:spLocks noGrp="1"/>
          </p:cNvSpPr>
          <p:nvPr>
            <p:ph type="title"/>
          </p:nvPr>
        </p:nvSpPr>
        <p:spPr/>
        <p:txBody>
          <a:bodyPr/>
          <a:lstStyle/>
          <a:p>
            <a:r>
              <a:rPr lang="en-GB"/>
              <a:t>Click to edit Master title style</a:t>
            </a:r>
            <a:endParaRPr lang="en-BG"/>
          </a:p>
        </p:txBody>
      </p:sp>
      <p:sp>
        <p:nvSpPr>
          <p:cNvPr id="3" name="Content Placeholder 2">
            <a:extLst>
              <a:ext uri="{FF2B5EF4-FFF2-40B4-BE49-F238E27FC236}">
                <a16:creationId xmlns:a16="http://schemas.microsoft.com/office/drawing/2014/main" id="{3385C870-2D75-0241-9FBC-2C4E42C858F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G"/>
          </a:p>
        </p:txBody>
      </p:sp>
      <p:sp>
        <p:nvSpPr>
          <p:cNvPr id="4" name="Date Placeholder 3">
            <a:extLst>
              <a:ext uri="{FF2B5EF4-FFF2-40B4-BE49-F238E27FC236}">
                <a16:creationId xmlns:a16="http://schemas.microsoft.com/office/drawing/2014/main" id="{C74EB043-11FD-D049-A871-2891C71945F6}"/>
              </a:ext>
            </a:extLst>
          </p:cNvPr>
          <p:cNvSpPr>
            <a:spLocks noGrp="1"/>
          </p:cNvSpPr>
          <p:nvPr>
            <p:ph type="dt" sz="half" idx="10"/>
          </p:nvPr>
        </p:nvSpPr>
        <p:spPr/>
        <p:txBody>
          <a:bodyPr/>
          <a:lstStyle/>
          <a:p>
            <a:fld id="{BFA5C491-71E0-8844-83C0-7E7E3BB6E6A1}" type="datetimeFigureOut">
              <a:rPr lang="en-BG" smtClean="0"/>
              <a:t>10.09.21</a:t>
            </a:fld>
            <a:endParaRPr lang="en-BG"/>
          </a:p>
        </p:txBody>
      </p:sp>
      <p:sp>
        <p:nvSpPr>
          <p:cNvPr id="5" name="Footer Placeholder 4">
            <a:extLst>
              <a:ext uri="{FF2B5EF4-FFF2-40B4-BE49-F238E27FC236}">
                <a16:creationId xmlns:a16="http://schemas.microsoft.com/office/drawing/2014/main" id="{8D337F73-01AF-0D44-A3F6-6DE04E2F0BBC}"/>
              </a:ext>
            </a:extLst>
          </p:cNvPr>
          <p:cNvSpPr>
            <a:spLocks noGrp="1"/>
          </p:cNvSpPr>
          <p:nvPr>
            <p:ph type="ftr" sz="quarter" idx="11"/>
          </p:nvPr>
        </p:nvSpPr>
        <p:spPr/>
        <p:txBody>
          <a:bodyPr/>
          <a:lstStyle/>
          <a:p>
            <a:endParaRPr lang="en-BG"/>
          </a:p>
        </p:txBody>
      </p:sp>
      <p:sp>
        <p:nvSpPr>
          <p:cNvPr id="6" name="Slide Number Placeholder 5">
            <a:extLst>
              <a:ext uri="{FF2B5EF4-FFF2-40B4-BE49-F238E27FC236}">
                <a16:creationId xmlns:a16="http://schemas.microsoft.com/office/drawing/2014/main" id="{4B3B6B79-BE58-5F4B-A1F0-5C1759CB04B6}"/>
              </a:ext>
            </a:extLst>
          </p:cNvPr>
          <p:cNvSpPr>
            <a:spLocks noGrp="1"/>
          </p:cNvSpPr>
          <p:nvPr>
            <p:ph type="sldNum" sz="quarter" idx="12"/>
          </p:nvPr>
        </p:nvSpPr>
        <p:spPr/>
        <p:txBody>
          <a:bodyPr/>
          <a:lstStyle/>
          <a:p>
            <a:fld id="{05264499-73FA-3546-A230-95E3F814E293}" type="slidenum">
              <a:rPr lang="en-BG" smtClean="0"/>
              <a:t>‹#›</a:t>
            </a:fld>
            <a:endParaRPr lang="en-BG"/>
          </a:p>
        </p:txBody>
      </p:sp>
    </p:spTree>
    <p:extLst>
      <p:ext uri="{BB962C8B-B14F-4D97-AF65-F5344CB8AC3E}">
        <p14:creationId xmlns:p14="http://schemas.microsoft.com/office/powerpoint/2010/main" val="99287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010E8-AB88-E44C-9014-35A8C47F5B1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G"/>
          </a:p>
        </p:txBody>
      </p:sp>
      <p:sp>
        <p:nvSpPr>
          <p:cNvPr id="3" name="Text Placeholder 2">
            <a:extLst>
              <a:ext uri="{FF2B5EF4-FFF2-40B4-BE49-F238E27FC236}">
                <a16:creationId xmlns:a16="http://schemas.microsoft.com/office/drawing/2014/main" id="{1BB801FE-1F68-A14B-BE9D-7306854452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AB741D3-2BD3-FB44-9D1F-E14B5C495BF1}"/>
              </a:ext>
            </a:extLst>
          </p:cNvPr>
          <p:cNvSpPr>
            <a:spLocks noGrp="1"/>
          </p:cNvSpPr>
          <p:nvPr>
            <p:ph type="dt" sz="half" idx="10"/>
          </p:nvPr>
        </p:nvSpPr>
        <p:spPr/>
        <p:txBody>
          <a:bodyPr/>
          <a:lstStyle/>
          <a:p>
            <a:fld id="{BFA5C491-71E0-8844-83C0-7E7E3BB6E6A1}" type="datetimeFigureOut">
              <a:rPr lang="en-BG" smtClean="0"/>
              <a:t>10.09.21</a:t>
            </a:fld>
            <a:endParaRPr lang="en-BG"/>
          </a:p>
        </p:txBody>
      </p:sp>
      <p:sp>
        <p:nvSpPr>
          <p:cNvPr id="5" name="Footer Placeholder 4">
            <a:extLst>
              <a:ext uri="{FF2B5EF4-FFF2-40B4-BE49-F238E27FC236}">
                <a16:creationId xmlns:a16="http://schemas.microsoft.com/office/drawing/2014/main" id="{67D67179-2B75-3247-9A8F-20ADA6F2C62B}"/>
              </a:ext>
            </a:extLst>
          </p:cNvPr>
          <p:cNvSpPr>
            <a:spLocks noGrp="1"/>
          </p:cNvSpPr>
          <p:nvPr>
            <p:ph type="ftr" sz="quarter" idx="11"/>
          </p:nvPr>
        </p:nvSpPr>
        <p:spPr/>
        <p:txBody>
          <a:bodyPr/>
          <a:lstStyle/>
          <a:p>
            <a:endParaRPr lang="en-BG"/>
          </a:p>
        </p:txBody>
      </p:sp>
      <p:sp>
        <p:nvSpPr>
          <p:cNvPr id="6" name="Slide Number Placeholder 5">
            <a:extLst>
              <a:ext uri="{FF2B5EF4-FFF2-40B4-BE49-F238E27FC236}">
                <a16:creationId xmlns:a16="http://schemas.microsoft.com/office/drawing/2014/main" id="{5B00DBAA-CFCF-C346-BDF7-C3C929C00FA5}"/>
              </a:ext>
            </a:extLst>
          </p:cNvPr>
          <p:cNvSpPr>
            <a:spLocks noGrp="1"/>
          </p:cNvSpPr>
          <p:nvPr>
            <p:ph type="sldNum" sz="quarter" idx="12"/>
          </p:nvPr>
        </p:nvSpPr>
        <p:spPr/>
        <p:txBody>
          <a:bodyPr/>
          <a:lstStyle/>
          <a:p>
            <a:fld id="{05264499-73FA-3546-A230-95E3F814E293}" type="slidenum">
              <a:rPr lang="en-BG" smtClean="0"/>
              <a:t>‹#›</a:t>
            </a:fld>
            <a:endParaRPr lang="en-BG"/>
          </a:p>
        </p:txBody>
      </p:sp>
    </p:spTree>
    <p:extLst>
      <p:ext uri="{BB962C8B-B14F-4D97-AF65-F5344CB8AC3E}">
        <p14:creationId xmlns:p14="http://schemas.microsoft.com/office/powerpoint/2010/main" val="882070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43EC4-3177-7644-9F07-8881230AB74A}"/>
              </a:ext>
            </a:extLst>
          </p:cNvPr>
          <p:cNvSpPr>
            <a:spLocks noGrp="1"/>
          </p:cNvSpPr>
          <p:nvPr>
            <p:ph type="title"/>
          </p:nvPr>
        </p:nvSpPr>
        <p:spPr/>
        <p:txBody>
          <a:bodyPr/>
          <a:lstStyle/>
          <a:p>
            <a:r>
              <a:rPr lang="en-GB"/>
              <a:t>Click to edit Master title style</a:t>
            </a:r>
            <a:endParaRPr lang="en-BG"/>
          </a:p>
        </p:txBody>
      </p:sp>
      <p:sp>
        <p:nvSpPr>
          <p:cNvPr id="3" name="Content Placeholder 2">
            <a:extLst>
              <a:ext uri="{FF2B5EF4-FFF2-40B4-BE49-F238E27FC236}">
                <a16:creationId xmlns:a16="http://schemas.microsoft.com/office/drawing/2014/main" id="{15A3DF5E-E4CC-2142-8FE0-0E355956898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G"/>
          </a:p>
        </p:txBody>
      </p:sp>
      <p:sp>
        <p:nvSpPr>
          <p:cNvPr id="4" name="Content Placeholder 3">
            <a:extLst>
              <a:ext uri="{FF2B5EF4-FFF2-40B4-BE49-F238E27FC236}">
                <a16:creationId xmlns:a16="http://schemas.microsoft.com/office/drawing/2014/main" id="{4120D86A-2DED-7348-9530-2D84C944CAA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G"/>
          </a:p>
        </p:txBody>
      </p:sp>
      <p:sp>
        <p:nvSpPr>
          <p:cNvPr id="5" name="Date Placeholder 4">
            <a:extLst>
              <a:ext uri="{FF2B5EF4-FFF2-40B4-BE49-F238E27FC236}">
                <a16:creationId xmlns:a16="http://schemas.microsoft.com/office/drawing/2014/main" id="{1D29A496-F4A9-9545-9611-1D993524DD0B}"/>
              </a:ext>
            </a:extLst>
          </p:cNvPr>
          <p:cNvSpPr>
            <a:spLocks noGrp="1"/>
          </p:cNvSpPr>
          <p:nvPr>
            <p:ph type="dt" sz="half" idx="10"/>
          </p:nvPr>
        </p:nvSpPr>
        <p:spPr/>
        <p:txBody>
          <a:bodyPr/>
          <a:lstStyle/>
          <a:p>
            <a:fld id="{BFA5C491-71E0-8844-83C0-7E7E3BB6E6A1}" type="datetimeFigureOut">
              <a:rPr lang="en-BG" smtClean="0"/>
              <a:t>10.09.21</a:t>
            </a:fld>
            <a:endParaRPr lang="en-BG"/>
          </a:p>
        </p:txBody>
      </p:sp>
      <p:sp>
        <p:nvSpPr>
          <p:cNvPr id="6" name="Footer Placeholder 5">
            <a:extLst>
              <a:ext uri="{FF2B5EF4-FFF2-40B4-BE49-F238E27FC236}">
                <a16:creationId xmlns:a16="http://schemas.microsoft.com/office/drawing/2014/main" id="{ADC4FE03-B9F6-6C4B-84D2-22D833B9D5CF}"/>
              </a:ext>
            </a:extLst>
          </p:cNvPr>
          <p:cNvSpPr>
            <a:spLocks noGrp="1"/>
          </p:cNvSpPr>
          <p:nvPr>
            <p:ph type="ftr" sz="quarter" idx="11"/>
          </p:nvPr>
        </p:nvSpPr>
        <p:spPr/>
        <p:txBody>
          <a:bodyPr/>
          <a:lstStyle/>
          <a:p>
            <a:endParaRPr lang="en-BG"/>
          </a:p>
        </p:txBody>
      </p:sp>
      <p:sp>
        <p:nvSpPr>
          <p:cNvPr id="7" name="Slide Number Placeholder 6">
            <a:extLst>
              <a:ext uri="{FF2B5EF4-FFF2-40B4-BE49-F238E27FC236}">
                <a16:creationId xmlns:a16="http://schemas.microsoft.com/office/drawing/2014/main" id="{78A72621-C9F1-474F-966D-FC169DA52BEB}"/>
              </a:ext>
            </a:extLst>
          </p:cNvPr>
          <p:cNvSpPr>
            <a:spLocks noGrp="1"/>
          </p:cNvSpPr>
          <p:nvPr>
            <p:ph type="sldNum" sz="quarter" idx="12"/>
          </p:nvPr>
        </p:nvSpPr>
        <p:spPr/>
        <p:txBody>
          <a:bodyPr/>
          <a:lstStyle/>
          <a:p>
            <a:fld id="{05264499-73FA-3546-A230-95E3F814E293}" type="slidenum">
              <a:rPr lang="en-BG" smtClean="0"/>
              <a:t>‹#›</a:t>
            </a:fld>
            <a:endParaRPr lang="en-BG"/>
          </a:p>
        </p:txBody>
      </p:sp>
    </p:spTree>
    <p:extLst>
      <p:ext uri="{BB962C8B-B14F-4D97-AF65-F5344CB8AC3E}">
        <p14:creationId xmlns:p14="http://schemas.microsoft.com/office/powerpoint/2010/main" val="58908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C5854-C4C7-5C46-BD51-23126D5FA694}"/>
              </a:ext>
            </a:extLst>
          </p:cNvPr>
          <p:cNvSpPr>
            <a:spLocks noGrp="1"/>
          </p:cNvSpPr>
          <p:nvPr>
            <p:ph type="title"/>
          </p:nvPr>
        </p:nvSpPr>
        <p:spPr>
          <a:xfrm>
            <a:off x="839788" y="365125"/>
            <a:ext cx="10515600" cy="1325563"/>
          </a:xfrm>
        </p:spPr>
        <p:txBody>
          <a:bodyPr/>
          <a:lstStyle/>
          <a:p>
            <a:r>
              <a:rPr lang="en-GB"/>
              <a:t>Click to edit Master title style</a:t>
            </a:r>
            <a:endParaRPr lang="en-BG"/>
          </a:p>
        </p:txBody>
      </p:sp>
      <p:sp>
        <p:nvSpPr>
          <p:cNvPr id="3" name="Text Placeholder 2">
            <a:extLst>
              <a:ext uri="{FF2B5EF4-FFF2-40B4-BE49-F238E27FC236}">
                <a16:creationId xmlns:a16="http://schemas.microsoft.com/office/drawing/2014/main" id="{6EBDC7CA-9A5D-A74C-BCE8-952D822817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6F3561D-E435-9E4B-B2EF-21CA6426AE9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G"/>
          </a:p>
        </p:txBody>
      </p:sp>
      <p:sp>
        <p:nvSpPr>
          <p:cNvPr id="5" name="Text Placeholder 4">
            <a:extLst>
              <a:ext uri="{FF2B5EF4-FFF2-40B4-BE49-F238E27FC236}">
                <a16:creationId xmlns:a16="http://schemas.microsoft.com/office/drawing/2014/main" id="{C57DD950-20A8-8043-B797-EEAC620B9D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21A3121-CF49-B842-98C6-B19958F5A1E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G"/>
          </a:p>
        </p:txBody>
      </p:sp>
      <p:sp>
        <p:nvSpPr>
          <p:cNvPr id="7" name="Date Placeholder 6">
            <a:extLst>
              <a:ext uri="{FF2B5EF4-FFF2-40B4-BE49-F238E27FC236}">
                <a16:creationId xmlns:a16="http://schemas.microsoft.com/office/drawing/2014/main" id="{146FC08B-DC86-6147-9423-6A372D88647A}"/>
              </a:ext>
            </a:extLst>
          </p:cNvPr>
          <p:cNvSpPr>
            <a:spLocks noGrp="1"/>
          </p:cNvSpPr>
          <p:nvPr>
            <p:ph type="dt" sz="half" idx="10"/>
          </p:nvPr>
        </p:nvSpPr>
        <p:spPr/>
        <p:txBody>
          <a:bodyPr/>
          <a:lstStyle/>
          <a:p>
            <a:fld id="{BFA5C491-71E0-8844-83C0-7E7E3BB6E6A1}" type="datetimeFigureOut">
              <a:rPr lang="en-BG" smtClean="0"/>
              <a:t>10.09.21</a:t>
            </a:fld>
            <a:endParaRPr lang="en-BG"/>
          </a:p>
        </p:txBody>
      </p:sp>
      <p:sp>
        <p:nvSpPr>
          <p:cNvPr id="8" name="Footer Placeholder 7">
            <a:extLst>
              <a:ext uri="{FF2B5EF4-FFF2-40B4-BE49-F238E27FC236}">
                <a16:creationId xmlns:a16="http://schemas.microsoft.com/office/drawing/2014/main" id="{D861C181-2636-724A-A305-E565BF97DBFA}"/>
              </a:ext>
            </a:extLst>
          </p:cNvPr>
          <p:cNvSpPr>
            <a:spLocks noGrp="1"/>
          </p:cNvSpPr>
          <p:nvPr>
            <p:ph type="ftr" sz="quarter" idx="11"/>
          </p:nvPr>
        </p:nvSpPr>
        <p:spPr/>
        <p:txBody>
          <a:bodyPr/>
          <a:lstStyle/>
          <a:p>
            <a:endParaRPr lang="en-BG"/>
          </a:p>
        </p:txBody>
      </p:sp>
      <p:sp>
        <p:nvSpPr>
          <p:cNvPr id="9" name="Slide Number Placeholder 8">
            <a:extLst>
              <a:ext uri="{FF2B5EF4-FFF2-40B4-BE49-F238E27FC236}">
                <a16:creationId xmlns:a16="http://schemas.microsoft.com/office/drawing/2014/main" id="{A21A7190-5D2F-0D49-9C41-F0DAC9A720A2}"/>
              </a:ext>
            </a:extLst>
          </p:cNvPr>
          <p:cNvSpPr>
            <a:spLocks noGrp="1"/>
          </p:cNvSpPr>
          <p:nvPr>
            <p:ph type="sldNum" sz="quarter" idx="12"/>
          </p:nvPr>
        </p:nvSpPr>
        <p:spPr/>
        <p:txBody>
          <a:bodyPr/>
          <a:lstStyle/>
          <a:p>
            <a:fld id="{05264499-73FA-3546-A230-95E3F814E293}" type="slidenum">
              <a:rPr lang="en-BG" smtClean="0"/>
              <a:t>‹#›</a:t>
            </a:fld>
            <a:endParaRPr lang="en-BG"/>
          </a:p>
        </p:txBody>
      </p:sp>
    </p:spTree>
    <p:extLst>
      <p:ext uri="{BB962C8B-B14F-4D97-AF65-F5344CB8AC3E}">
        <p14:creationId xmlns:p14="http://schemas.microsoft.com/office/powerpoint/2010/main" val="3746191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393D5-D5FA-C140-9821-E572546A4A2F}"/>
              </a:ext>
            </a:extLst>
          </p:cNvPr>
          <p:cNvSpPr>
            <a:spLocks noGrp="1"/>
          </p:cNvSpPr>
          <p:nvPr>
            <p:ph type="title"/>
          </p:nvPr>
        </p:nvSpPr>
        <p:spPr/>
        <p:txBody>
          <a:bodyPr/>
          <a:lstStyle/>
          <a:p>
            <a:r>
              <a:rPr lang="en-GB"/>
              <a:t>Click to edit Master title style</a:t>
            </a:r>
            <a:endParaRPr lang="en-BG"/>
          </a:p>
        </p:txBody>
      </p:sp>
      <p:sp>
        <p:nvSpPr>
          <p:cNvPr id="3" name="Date Placeholder 2">
            <a:extLst>
              <a:ext uri="{FF2B5EF4-FFF2-40B4-BE49-F238E27FC236}">
                <a16:creationId xmlns:a16="http://schemas.microsoft.com/office/drawing/2014/main" id="{B44EA635-1CA0-3345-9D46-F92F8EF9550E}"/>
              </a:ext>
            </a:extLst>
          </p:cNvPr>
          <p:cNvSpPr>
            <a:spLocks noGrp="1"/>
          </p:cNvSpPr>
          <p:nvPr>
            <p:ph type="dt" sz="half" idx="10"/>
          </p:nvPr>
        </p:nvSpPr>
        <p:spPr/>
        <p:txBody>
          <a:bodyPr/>
          <a:lstStyle/>
          <a:p>
            <a:fld id="{BFA5C491-71E0-8844-83C0-7E7E3BB6E6A1}" type="datetimeFigureOut">
              <a:rPr lang="en-BG" smtClean="0"/>
              <a:t>10.09.21</a:t>
            </a:fld>
            <a:endParaRPr lang="en-BG"/>
          </a:p>
        </p:txBody>
      </p:sp>
      <p:sp>
        <p:nvSpPr>
          <p:cNvPr id="4" name="Footer Placeholder 3">
            <a:extLst>
              <a:ext uri="{FF2B5EF4-FFF2-40B4-BE49-F238E27FC236}">
                <a16:creationId xmlns:a16="http://schemas.microsoft.com/office/drawing/2014/main" id="{157D9544-96D7-B940-B6BA-A5063D06FB1B}"/>
              </a:ext>
            </a:extLst>
          </p:cNvPr>
          <p:cNvSpPr>
            <a:spLocks noGrp="1"/>
          </p:cNvSpPr>
          <p:nvPr>
            <p:ph type="ftr" sz="quarter" idx="11"/>
          </p:nvPr>
        </p:nvSpPr>
        <p:spPr/>
        <p:txBody>
          <a:bodyPr/>
          <a:lstStyle/>
          <a:p>
            <a:endParaRPr lang="en-BG"/>
          </a:p>
        </p:txBody>
      </p:sp>
      <p:sp>
        <p:nvSpPr>
          <p:cNvPr id="5" name="Slide Number Placeholder 4">
            <a:extLst>
              <a:ext uri="{FF2B5EF4-FFF2-40B4-BE49-F238E27FC236}">
                <a16:creationId xmlns:a16="http://schemas.microsoft.com/office/drawing/2014/main" id="{61A70BEA-A7C3-184B-BFF0-4749018F2A4F}"/>
              </a:ext>
            </a:extLst>
          </p:cNvPr>
          <p:cNvSpPr>
            <a:spLocks noGrp="1"/>
          </p:cNvSpPr>
          <p:nvPr>
            <p:ph type="sldNum" sz="quarter" idx="12"/>
          </p:nvPr>
        </p:nvSpPr>
        <p:spPr/>
        <p:txBody>
          <a:bodyPr/>
          <a:lstStyle/>
          <a:p>
            <a:fld id="{05264499-73FA-3546-A230-95E3F814E293}" type="slidenum">
              <a:rPr lang="en-BG" smtClean="0"/>
              <a:t>‹#›</a:t>
            </a:fld>
            <a:endParaRPr lang="en-BG"/>
          </a:p>
        </p:txBody>
      </p:sp>
    </p:spTree>
    <p:extLst>
      <p:ext uri="{BB962C8B-B14F-4D97-AF65-F5344CB8AC3E}">
        <p14:creationId xmlns:p14="http://schemas.microsoft.com/office/powerpoint/2010/main" val="1211182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2511B9-13AA-5945-9C3D-4D2578A12468}"/>
              </a:ext>
            </a:extLst>
          </p:cNvPr>
          <p:cNvSpPr>
            <a:spLocks noGrp="1"/>
          </p:cNvSpPr>
          <p:nvPr>
            <p:ph type="dt" sz="half" idx="10"/>
          </p:nvPr>
        </p:nvSpPr>
        <p:spPr/>
        <p:txBody>
          <a:bodyPr/>
          <a:lstStyle/>
          <a:p>
            <a:fld id="{BFA5C491-71E0-8844-83C0-7E7E3BB6E6A1}" type="datetimeFigureOut">
              <a:rPr lang="en-BG" smtClean="0"/>
              <a:t>10.09.21</a:t>
            </a:fld>
            <a:endParaRPr lang="en-BG"/>
          </a:p>
        </p:txBody>
      </p:sp>
      <p:sp>
        <p:nvSpPr>
          <p:cNvPr id="3" name="Footer Placeholder 2">
            <a:extLst>
              <a:ext uri="{FF2B5EF4-FFF2-40B4-BE49-F238E27FC236}">
                <a16:creationId xmlns:a16="http://schemas.microsoft.com/office/drawing/2014/main" id="{7E3BD3BD-4AA7-9849-BDE2-3D84F00371C7}"/>
              </a:ext>
            </a:extLst>
          </p:cNvPr>
          <p:cNvSpPr>
            <a:spLocks noGrp="1"/>
          </p:cNvSpPr>
          <p:nvPr>
            <p:ph type="ftr" sz="quarter" idx="11"/>
          </p:nvPr>
        </p:nvSpPr>
        <p:spPr/>
        <p:txBody>
          <a:bodyPr/>
          <a:lstStyle/>
          <a:p>
            <a:endParaRPr lang="en-BG"/>
          </a:p>
        </p:txBody>
      </p:sp>
      <p:sp>
        <p:nvSpPr>
          <p:cNvPr id="4" name="Slide Number Placeholder 3">
            <a:extLst>
              <a:ext uri="{FF2B5EF4-FFF2-40B4-BE49-F238E27FC236}">
                <a16:creationId xmlns:a16="http://schemas.microsoft.com/office/drawing/2014/main" id="{26F82E18-FC33-CD45-9A6D-6A3630C35446}"/>
              </a:ext>
            </a:extLst>
          </p:cNvPr>
          <p:cNvSpPr>
            <a:spLocks noGrp="1"/>
          </p:cNvSpPr>
          <p:nvPr>
            <p:ph type="sldNum" sz="quarter" idx="12"/>
          </p:nvPr>
        </p:nvSpPr>
        <p:spPr/>
        <p:txBody>
          <a:bodyPr/>
          <a:lstStyle/>
          <a:p>
            <a:fld id="{05264499-73FA-3546-A230-95E3F814E293}" type="slidenum">
              <a:rPr lang="en-BG" smtClean="0"/>
              <a:t>‹#›</a:t>
            </a:fld>
            <a:endParaRPr lang="en-BG"/>
          </a:p>
        </p:txBody>
      </p:sp>
    </p:spTree>
    <p:extLst>
      <p:ext uri="{BB962C8B-B14F-4D97-AF65-F5344CB8AC3E}">
        <p14:creationId xmlns:p14="http://schemas.microsoft.com/office/powerpoint/2010/main" val="3483229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33DDB-EEEA-E241-B3EE-662C0F69F47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G"/>
          </a:p>
        </p:txBody>
      </p:sp>
      <p:sp>
        <p:nvSpPr>
          <p:cNvPr id="3" name="Content Placeholder 2">
            <a:extLst>
              <a:ext uri="{FF2B5EF4-FFF2-40B4-BE49-F238E27FC236}">
                <a16:creationId xmlns:a16="http://schemas.microsoft.com/office/drawing/2014/main" id="{419B4D8A-4054-7143-84DA-8B0BFBE99D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G"/>
          </a:p>
        </p:txBody>
      </p:sp>
      <p:sp>
        <p:nvSpPr>
          <p:cNvPr id="4" name="Text Placeholder 3">
            <a:extLst>
              <a:ext uri="{FF2B5EF4-FFF2-40B4-BE49-F238E27FC236}">
                <a16:creationId xmlns:a16="http://schemas.microsoft.com/office/drawing/2014/main" id="{6BF153E0-5368-7841-B6EA-718685D0BB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8F43448-9D08-7E4B-9DC0-D488942B7DCA}"/>
              </a:ext>
            </a:extLst>
          </p:cNvPr>
          <p:cNvSpPr>
            <a:spLocks noGrp="1"/>
          </p:cNvSpPr>
          <p:nvPr>
            <p:ph type="dt" sz="half" idx="10"/>
          </p:nvPr>
        </p:nvSpPr>
        <p:spPr/>
        <p:txBody>
          <a:bodyPr/>
          <a:lstStyle/>
          <a:p>
            <a:fld id="{BFA5C491-71E0-8844-83C0-7E7E3BB6E6A1}" type="datetimeFigureOut">
              <a:rPr lang="en-BG" smtClean="0"/>
              <a:t>10.09.21</a:t>
            </a:fld>
            <a:endParaRPr lang="en-BG"/>
          </a:p>
        </p:txBody>
      </p:sp>
      <p:sp>
        <p:nvSpPr>
          <p:cNvPr id="6" name="Footer Placeholder 5">
            <a:extLst>
              <a:ext uri="{FF2B5EF4-FFF2-40B4-BE49-F238E27FC236}">
                <a16:creationId xmlns:a16="http://schemas.microsoft.com/office/drawing/2014/main" id="{AEB54C1F-0211-7A4C-A107-A5775B646EDA}"/>
              </a:ext>
            </a:extLst>
          </p:cNvPr>
          <p:cNvSpPr>
            <a:spLocks noGrp="1"/>
          </p:cNvSpPr>
          <p:nvPr>
            <p:ph type="ftr" sz="quarter" idx="11"/>
          </p:nvPr>
        </p:nvSpPr>
        <p:spPr/>
        <p:txBody>
          <a:bodyPr/>
          <a:lstStyle/>
          <a:p>
            <a:endParaRPr lang="en-BG"/>
          </a:p>
        </p:txBody>
      </p:sp>
      <p:sp>
        <p:nvSpPr>
          <p:cNvPr id="7" name="Slide Number Placeholder 6">
            <a:extLst>
              <a:ext uri="{FF2B5EF4-FFF2-40B4-BE49-F238E27FC236}">
                <a16:creationId xmlns:a16="http://schemas.microsoft.com/office/drawing/2014/main" id="{0EF24E38-A43C-0A48-B8A9-B11F0DC9F62B}"/>
              </a:ext>
            </a:extLst>
          </p:cNvPr>
          <p:cNvSpPr>
            <a:spLocks noGrp="1"/>
          </p:cNvSpPr>
          <p:nvPr>
            <p:ph type="sldNum" sz="quarter" idx="12"/>
          </p:nvPr>
        </p:nvSpPr>
        <p:spPr/>
        <p:txBody>
          <a:bodyPr/>
          <a:lstStyle/>
          <a:p>
            <a:fld id="{05264499-73FA-3546-A230-95E3F814E293}" type="slidenum">
              <a:rPr lang="en-BG" smtClean="0"/>
              <a:t>‹#›</a:t>
            </a:fld>
            <a:endParaRPr lang="en-BG"/>
          </a:p>
        </p:txBody>
      </p:sp>
    </p:spTree>
    <p:extLst>
      <p:ext uri="{BB962C8B-B14F-4D97-AF65-F5344CB8AC3E}">
        <p14:creationId xmlns:p14="http://schemas.microsoft.com/office/powerpoint/2010/main" val="13913589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37922-F3C1-A34F-A360-891296DBB67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G"/>
          </a:p>
        </p:txBody>
      </p:sp>
      <p:sp>
        <p:nvSpPr>
          <p:cNvPr id="3" name="Picture Placeholder 2">
            <a:extLst>
              <a:ext uri="{FF2B5EF4-FFF2-40B4-BE49-F238E27FC236}">
                <a16:creationId xmlns:a16="http://schemas.microsoft.com/office/drawing/2014/main" id="{193A3BF5-5AE6-6D4E-98EF-DAFD4F8F12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G"/>
          </a:p>
        </p:txBody>
      </p:sp>
      <p:sp>
        <p:nvSpPr>
          <p:cNvPr id="4" name="Text Placeholder 3">
            <a:extLst>
              <a:ext uri="{FF2B5EF4-FFF2-40B4-BE49-F238E27FC236}">
                <a16:creationId xmlns:a16="http://schemas.microsoft.com/office/drawing/2014/main" id="{39ACAAE6-18AD-C049-8010-98A27BE01D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33EB429-86FF-EA4C-B7C3-4F6840FEFCFB}"/>
              </a:ext>
            </a:extLst>
          </p:cNvPr>
          <p:cNvSpPr>
            <a:spLocks noGrp="1"/>
          </p:cNvSpPr>
          <p:nvPr>
            <p:ph type="dt" sz="half" idx="10"/>
          </p:nvPr>
        </p:nvSpPr>
        <p:spPr/>
        <p:txBody>
          <a:bodyPr/>
          <a:lstStyle/>
          <a:p>
            <a:fld id="{BFA5C491-71E0-8844-83C0-7E7E3BB6E6A1}" type="datetimeFigureOut">
              <a:rPr lang="en-BG" smtClean="0"/>
              <a:t>10.09.21</a:t>
            </a:fld>
            <a:endParaRPr lang="en-BG"/>
          </a:p>
        </p:txBody>
      </p:sp>
      <p:sp>
        <p:nvSpPr>
          <p:cNvPr id="6" name="Footer Placeholder 5">
            <a:extLst>
              <a:ext uri="{FF2B5EF4-FFF2-40B4-BE49-F238E27FC236}">
                <a16:creationId xmlns:a16="http://schemas.microsoft.com/office/drawing/2014/main" id="{0F131E1E-0BDA-C142-95FD-5AAC1400A81C}"/>
              </a:ext>
            </a:extLst>
          </p:cNvPr>
          <p:cNvSpPr>
            <a:spLocks noGrp="1"/>
          </p:cNvSpPr>
          <p:nvPr>
            <p:ph type="ftr" sz="quarter" idx="11"/>
          </p:nvPr>
        </p:nvSpPr>
        <p:spPr/>
        <p:txBody>
          <a:bodyPr/>
          <a:lstStyle/>
          <a:p>
            <a:endParaRPr lang="en-BG"/>
          </a:p>
        </p:txBody>
      </p:sp>
      <p:sp>
        <p:nvSpPr>
          <p:cNvPr id="7" name="Slide Number Placeholder 6">
            <a:extLst>
              <a:ext uri="{FF2B5EF4-FFF2-40B4-BE49-F238E27FC236}">
                <a16:creationId xmlns:a16="http://schemas.microsoft.com/office/drawing/2014/main" id="{88C57AB3-2B30-E94B-8689-8DC07A78075A}"/>
              </a:ext>
            </a:extLst>
          </p:cNvPr>
          <p:cNvSpPr>
            <a:spLocks noGrp="1"/>
          </p:cNvSpPr>
          <p:nvPr>
            <p:ph type="sldNum" sz="quarter" idx="12"/>
          </p:nvPr>
        </p:nvSpPr>
        <p:spPr/>
        <p:txBody>
          <a:bodyPr/>
          <a:lstStyle/>
          <a:p>
            <a:fld id="{05264499-73FA-3546-A230-95E3F814E293}" type="slidenum">
              <a:rPr lang="en-BG" smtClean="0"/>
              <a:t>‹#›</a:t>
            </a:fld>
            <a:endParaRPr lang="en-BG"/>
          </a:p>
        </p:txBody>
      </p:sp>
    </p:spTree>
    <p:extLst>
      <p:ext uri="{BB962C8B-B14F-4D97-AF65-F5344CB8AC3E}">
        <p14:creationId xmlns:p14="http://schemas.microsoft.com/office/powerpoint/2010/main" val="3340477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A2E3A7-229D-2346-9390-74261171E1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G"/>
          </a:p>
        </p:txBody>
      </p:sp>
      <p:sp>
        <p:nvSpPr>
          <p:cNvPr id="3" name="Text Placeholder 2">
            <a:extLst>
              <a:ext uri="{FF2B5EF4-FFF2-40B4-BE49-F238E27FC236}">
                <a16:creationId xmlns:a16="http://schemas.microsoft.com/office/drawing/2014/main" id="{70CF0E9C-A306-AF4F-8B37-8C1EDC8446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G"/>
          </a:p>
        </p:txBody>
      </p:sp>
      <p:sp>
        <p:nvSpPr>
          <p:cNvPr id="4" name="Date Placeholder 3">
            <a:extLst>
              <a:ext uri="{FF2B5EF4-FFF2-40B4-BE49-F238E27FC236}">
                <a16:creationId xmlns:a16="http://schemas.microsoft.com/office/drawing/2014/main" id="{205EDDB7-263F-5049-A87E-65519AE559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A5C491-71E0-8844-83C0-7E7E3BB6E6A1}" type="datetimeFigureOut">
              <a:rPr lang="en-BG" smtClean="0"/>
              <a:t>10.09.21</a:t>
            </a:fld>
            <a:endParaRPr lang="en-BG"/>
          </a:p>
        </p:txBody>
      </p:sp>
      <p:sp>
        <p:nvSpPr>
          <p:cNvPr id="5" name="Footer Placeholder 4">
            <a:extLst>
              <a:ext uri="{FF2B5EF4-FFF2-40B4-BE49-F238E27FC236}">
                <a16:creationId xmlns:a16="http://schemas.microsoft.com/office/drawing/2014/main" id="{75567A53-28A4-2840-886A-919B556961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G"/>
          </a:p>
        </p:txBody>
      </p:sp>
      <p:sp>
        <p:nvSpPr>
          <p:cNvPr id="6" name="Slide Number Placeholder 5">
            <a:extLst>
              <a:ext uri="{FF2B5EF4-FFF2-40B4-BE49-F238E27FC236}">
                <a16:creationId xmlns:a16="http://schemas.microsoft.com/office/drawing/2014/main" id="{91BA86A0-26C3-9043-B90D-2AFC44BAE5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264499-73FA-3546-A230-95E3F814E293}" type="slidenum">
              <a:rPr lang="en-BG" smtClean="0"/>
              <a:t>‹#›</a:t>
            </a:fld>
            <a:endParaRPr lang="en-BG"/>
          </a:p>
        </p:txBody>
      </p:sp>
    </p:spTree>
    <p:extLst>
      <p:ext uri="{BB962C8B-B14F-4D97-AF65-F5344CB8AC3E}">
        <p14:creationId xmlns:p14="http://schemas.microsoft.com/office/powerpoint/2010/main" val="14664264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32.jp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hyperlink" Target="https://xkcd.com/1172/" TargetMode="Externa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7.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8.jp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2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jpeg"/><Relationship Id="rId7"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jpeg"/><Relationship Id="rId7"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3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jpeg"/><Relationship Id="rId7" Type="http://schemas.openxmlformats.org/officeDocument/2006/relationships/image" Target="../media/image15.sv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1.png"/><Relationship Id="rId4" Type="http://schemas.openxmlformats.org/officeDocument/2006/relationships/image" Target="../media/image39.png"/><Relationship Id="rId9" Type="http://schemas.openxmlformats.org/officeDocument/2006/relationships/image" Target="../media/image17.svg"/></Relationships>
</file>

<file path=ppt/slides/_rels/slide3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jpeg"/><Relationship Id="rId7"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41.svg"/><Relationship Id="rId10" Type="http://schemas.openxmlformats.org/officeDocument/2006/relationships/image" Target="../media/image17.svg"/><Relationship Id="rId4" Type="http://schemas.openxmlformats.org/officeDocument/2006/relationships/image" Target="../media/image40.png"/><Relationship Id="rId9" Type="http://schemas.openxmlformats.org/officeDocument/2006/relationships/image" Target="../media/image16.png"/></Relationships>
</file>

<file path=ppt/slides/_rels/slide3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jpeg"/><Relationship Id="rId7"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jpeg"/><Relationship Id="rId7"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jpeg"/><Relationship Id="rId7"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www.euronatur.org/en/what-we-do/endangered-species/wolf/wolves-in-europe/" TargetMode="External"/><Relationship Id="rId5" Type="http://schemas.openxmlformats.org/officeDocument/2006/relationships/image" Target="../media/image7.jpg"/><Relationship Id="rId4" Type="http://schemas.openxmlformats.org/officeDocument/2006/relationships/image" Target="../media/image6.png"/><Relationship Id="rId9" Type="http://schemas.openxmlformats.org/officeDocument/2006/relationships/image" Target="../media/image10.jpeg"/></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hyperlink" Target="https://www.npmjs.com/package/express-openapi-validator" TargetMode="External"/><Relationship Id="rId4" Type="http://schemas.openxmlformats.org/officeDocument/2006/relationships/hyperlink" Target="https://www.npmjs.com/package/express-openapi-validate" TargetMode="External"/></Relationships>
</file>

<file path=ppt/slides/_rels/slide43.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1.jpeg"/><Relationship Id="rId7" Type="http://schemas.openxmlformats.org/officeDocument/2006/relationships/image" Target="../media/image54.svg"/><Relationship Id="rId12"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58.sv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svg"/><Relationship Id="rId1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62.jpg"/><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jpeg"/><Relationship Id="rId7"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1.png"/></Relationships>
</file>

<file path=ppt/slides/_rels/slide4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jpeg"/><Relationship Id="rId7"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1.png"/></Relationships>
</file>

<file path=ppt/slides/_rels/slide4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jpeg"/><Relationship Id="rId7" Type="http://schemas.openxmlformats.org/officeDocument/2006/relationships/image" Target="../media/image16.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jpe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png"/><Relationship Id="rId9" Type="http://schemas.openxmlformats.org/officeDocument/2006/relationships/image" Target="../media/image16.png"/></Relationships>
</file>

<file path=ppt/slides/_rels/slide50.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17.svg"/><Relationship Id="rId3" Type="http://schemas.openxmlformats.org/officeDocument/2006/relationships/image" Target="../media/image1.jpeg"/><Relationship Id="rId7" Type="http://schemas.openxmlformats.org/officeDocument/2006/relationships/image" Target="../media/image63.png"/><Relationship Id="rId12" Type="http://schemas.openxmlformats.org/officeDocument/2006/relationships/image" Target="../media/image16.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hyperlink" Target="https://en.wikipedia.org/wiki/Everything_Counts" TargetMode="External"/><Relationship Id="rId11" Type="http://schemas.openxmlformats.org/officeDocument/2006/relationships/image" Target="../media/image15.svg"/><Relationship Id="rId5" Type="http://schemas.openxmlformats.org/officeDocument/2006/relationships/hyperlink" Target="https://www.youtube.com/watch?v=1t-gK-9EIq4" TargetMode="External"/><Relationship Id="rId10" Type="http://schemas.openxmlformats.org/officeDocument/2006/relationships/image" Target="../media/image14.png"/><Relationship Id="rId4" Type="http://schemas.openxmlformats.org/officeDocument/2006/relationships/hyperlink" Target="https://www.depechemode.de/lyrics/everything-counts-2/" TargetMode="External"/><Relationship Id="rId9" Type="http://schemas.openxmlformats.org/officeDocument/2006/relationships/image" Target="../media/image11.png"/></Relationships>
</file>

<file path=ppt/slides/_rels/slide51.xml.rels><?xml version="1.0" encoding="UTF-8" standalone="yes"?>
<Relationships xmlns="http://schemas.openxmlformats.org/package/2006/relationships"><Relationship Id="rId13" Type="http://schemas.openxmlformats.org/officeDocument/2006/relationships/hyperlink" Target="https://springframework.guru/defining-spring-cloud-contracts-in-open-api/" TargetMode="External"/><Relationship Id="rId18" Type="http://schemas.openxmlformats.org/officeDocument/2006/relationships/hyperlink" Target="https://dzone.com/articles/an-api-first-development-approach-1" TargetMode="External"/><Relationship Id="rId26" Type="http://schemas.openxmlformats.org/officeDocument/2006/relationships/hyperlink" Target="https://www.depechemode.de/lyrics/everything-counts-2/" TargetMode="External"/><Relationship Id="rId39" Type="http://schemas.openxmlformats.org/officeDocument/2006/relationships/hyperlink" Target="https://openclipart.org/" TargetMode="External"/><Relationship Id="rId21" Type="http://schemas.openxmlformats.org/officeDocument/2006/relationships/hyperlink" Target="https://openclipart.org/detail/193532/contract" TargetMode="External"/><Relationship Id="rId34" Type="http://schemas.openxmlformats.org/officeDocument/2006/relationships/hyperlink" Target="https://commons.wikimedia.org/wiki/File:JavaScript-logo.png" TargetMode="External"/><Relationship Id="rId42" Type="http://schemas.openxmlformats.org/officeDocument/2006/relationships/hyperlink" Target="https://en.wikipedia.org/wiki/Schwarz_Gruppe" TargetMode="External"/><Relationship Id="rId47" Type="http://schemas.openxmlformats.org/officeDocument/2006/relationships/hyperlink" Target="https://www.mongodb.com/brand-resources" TargetMode="External"/><Relationship Id="rId50" Type="http://schemas.openxmlformats.org/officeDocument/2006/relationships/hyperlink" Target="https://openclipart.org/detail/237988/file" TargetMode="External"/><Relationship Id="rId55" Type="http://schemas.openxmlformats.org/officeDocument/2006/relationships/image" Target="../media/image66.png"/><Relationship Id="rId7" Type="http://schemas.openxmlformats.org/officeDocument/2006/relationships/hyperlink" Target="https://swagger.io/docs/specification/about/" TargetMode="External"/><Relationship Id="rId2" Type="http://schemas.openxmlformats.org/officeDocument/2006/relationships/notesSlide" Target="../notesSlides/notesSlide49.xml"/><Relationship Id="rId16" Type="http://schemas.openxmlformats.org/officeDocument/2006/relationships/hyperlink" Target="https://openpracticelibrary.com/practice/contract-first-development/" TargetMode="External"/><Relationship Id="rId29" Type="http://schemas.openxmlformats.org/officeDocument/2006/relationships/hyperlink" Target="https://github.com/npm/logos/blob/master/npm%20logo/npm-logo-red.png" TargetMode="External"/><Relationship Id="rId11" Type="http://schemas.openxmlformats.org/officeDocument/2006/relationships/hyperlink" Target="https://pactflow.io/blog/why-contract-testing/?utm_source=ossdocs&amp;utm_campaign=convince_me_what_is" TargetMode="External"/><Relationship Id="rId24" Type="http://schemas.openxmlformats.org/officeDocument/2006/relationships/hyperlink" Target="https://www.visual-paradigm.com/guide/development/code-first-vs-design-first" TargetMode="External"/><Relationship Id="rId32" Type="http://schemas.openxmlformats.org/officeDocument/2006/relationships/hyperlink" Target="https://de.wikipedia.org/wiki/Datei:Java-Logo.svg" TargetMode="External"/><Relationship Id="rId37" Type="http://schemas.openxmlformats.org/officeDocument/2006/relationships/hyperlink" Target="https://twitter.com/SmartBear/status/914901646848679937" TargetMode="External"/><Relationship Id="rId40" Type="http://schemas.openxmlformats.org/officeDocument/2006/relationships/hyperlink" Target="http://clipart-library.com/" TargetMode="External"/><Relationship Id="rId45" Type="http://schemas.openxmlformats.org/officeDocument/2006/relationships/hyperlink" Target="http://clipart-library.com/clipart/377169.htm" TargetMode="External"/><Relationship Id="rId53" Type="http://schemas.openxmlformats.org/officeDocument/2006/relationships/hyperlink" Target="https://pixabay.com/illustrations/group-discussion-human-personal-1962592/" TargetMode="External"/><Relationship Id="rId5" Type="http://schemas.openxmlformats.org/officeDocument/2006/relationships/hyperlink" Target="https://swagger.io/specification/" TargetMode="External"/><Relationship Id="rId10" Type="http://schemas.openxmlformats.org/officeDocument/2006/relationships/hyperlink" Target="https://docs.pact.io/faq/convinceme/" TargetMode="External"/><Relationship Id="rId19" Type="http://schemas.openxmlformats.org/officeDocument/2006/relationships/hyperlink" Target="https://medium.com/better-practices/api-first-software-development-for-modern-organizations-fdbfba9a66d3" TargetMode="External"/><Relationship Id="rId31" Type="http://schemas.openxmlformats.org/officeDocument/2006/relationships/hyperlink" Target="https://www.npmjs.com/package/express-openapi-validator" TargetMode="External"/><Relationship Id="rId44" Type="http://schemas.openxmlformats.org/officeDocument/2006/relationships/hyperlink" Target="https://www.twilio.com/company/brand" TargetMode="External"/><Relationship Id="rId52" Type="http://schemas.openxmlformats.org/officeDocument/2006/relationships/hyperlink" Target="https://openclipart.org/detail/320714/man-in-business-suit" TargetMode="External"/><Relationship Id="rId4" Type="http://schemas.openxmlformats.org/officeDocument/2006/relationships/hyperlink" Target="https://swagger.io/" TargetMode="External"/><Relationship Id="rId9" Type="http://schemas.openxmlformats.org/officeDocument/2006/relationships/hyperlink" Target="https://openapi-generator.tech/" TargetMode="External"/><Relationship Id="rId14" Type="http://schemas.openxmlformats.org/officeDocument/2006/relationships/hyperlink" Target="https://springframework.guru/using-swagger-request-validator-to-validate-spring-cloud-contracts/" TargetMode="External"/><Relationship Id="rId22" Type="http://schemas.openxmlformats.org/officeDocument/2006/relationships/hyperlink" Target="https://apievangelist.com/2019/07/15/what-is-an-api-contract/" TargetMode="External"/><Relationship Id="rId27" Type="http://schemas.openxmlformats.org/officeDocument/2006/relationships/hyperlink" Target="https://www.youtube.com/watch?v=1t-gK-9EIq4" TargetMode="External"/><Relationship Id="rId30" Type="http://schemas.openxmlformats.org/officeDocument/2006/relationships/hyperlink" Target="https://www.npmjs.com/package/express-openapi-validate" TargetMode="External"/><Relationship Id="rId35" Type="http://schemas.openxmlformats.org/officeDocument/2006/relationships/hyperlink" Target="https://spring.io/trademarks" TargetMode="External"/><Relationship Id="rId43" Type="http://schemas.openxmlformats.org/officeDocument/2006/relationships/hyperlink" Target="https://en.wikipedia.org/wiki/BBC" TargetMode="External"/><Relationship Id="rId48" Type="http://schemas.openxmlformats.org/officeDocument/2006/relationships/hyperlink" Target="http://clipart-library.com/clip-art/214-2149139_engineer-clipart-construction-plan-blue-safety-icon-png.htm" TargetMode="External"/><Relationship Id="rId8" Type="http://schemas.openxmlformats.org/officeDocument/2006/relationships/hyperlink" Target="https://swagger.io/blog/api-design/design-first-or-code-first-api-development/" TargetMode="External"/><Relationship Id="rId51" Type="http://schemas.openxmlformats.org/officeDocument/2006/relationships/hyperlink" Target="https://openclipart.org/detail/188833/document-pictogram" TargetMode="External"/><Relationship Id="rId3" Type="http://schemas.openxmlformats.org/officeDocument/2006/relationships/image" Target="../media/image1.jpeg"/><Relationship Id="rId12" Type="http://schemas.openxmlformats.org/officeDocument/2006/relationships/hyperlink" Target="https://www.atlassian.com/blog/technology/spec-first-api-development" TargetMode="External"/><Relationship Id="rId17" Type="http://schemas.openxmlformats.org/officeDocument/2006/relationships/hyperlink" Target="https://link.springer.com/chapter/10.1007/978-3-540-71289-3_2" TargetMode="External"/><Relationship Id="rId25" Type="http://schemas.openxmlformats.org/officeDocument/2006/relationships/hyperlink" Target="https://smartbear.com/blog/embracing-an-api-design-first-approach/" TargetMode="External"/><Relationship Id="rId33" Type="http://schemas.openxmlformats.org/officeDocument/2006/relationships/hyperlink" Target="https://en.wikipedia.org/wiki/TypeScript#/media/File:Typescript_logo_2020.svg" TargetMode="External"/><Relationship Id="rId38" Type="http://schemas.openxmlformats.org/officeDocument/2006/relationships/hyperlink" Target="https://www.teepublic.com/de/t-shirt/12045954-i-turn-ipa-into-api-coding" TargetMode="External"/><Relationship Id="rId46" Type="http://schemas.openxmlformats.org/officeDocument/2006/relationships/hyperlink" Target="https://www.docker.com/company/newsroom/media-resources" TargetMode="External"/><Relationship Id="rId20" Type="http://schemas.openxmlformats.org/officeDocument/2006/relationships/hyperlink" Target="https://xkcd.com/1172/" TargetMode="External"/><Relationship Id="rId41" Type="http://schemas.openxmlformats.org/officeDocument/2006/relationships/hyperlink" Target="https://openclipart.org/detail/104323/integrated-development-environment" TargetMode="External"/><Relationship Id="rId54" Type="http://schemas.openxmlformats.org/officeDocument/2006/relationships/image" Target="../media/image65.png"/><Relationship Id="rId1" Type="http://schemas.openxmlformats.org/officeDocument/2006/relationships/slideLayout" Target="../slideLayouts/slideLayout1.xml"/><Relationship Id="rId6" Type="http://schemas.openxmlformats.org/officeDocument/2006/relationships/hyperlink" Target="https://swagger.io/resources/articles/adopting-an-api-first-approach/" TargetMode="External"/><Relationship Id="rId15" Type="http://schemas.openxmlformats.org/officeDocument/2006/relationships/hyperlink" Target="https://springframework.guru/using-spring-cloud-contract-for-consumer-driven-contracts/" TargetMode="External"/><Relationship Id="rId23" Type="http://schemas.openxmlformats.org/officeDocument/2006/relationships/hyperlink" Target="https://apisyouwonthate.com/blog/api-design-first-vs-code-first" TargetMode="External"/><Relationship Id="rId28" Type="http://schemas.openxmlformats.org/officeDocument/2006/relationships/hyperlink" Target="https://en.wikipedia.org/wiki/Everything_Counts" TargetMode="External"/><Relationship Id="rId36" Type="http://schemas.openxmlformats.org/officeDocument/2006/relationships/hyperlink" Target="https://angular.io/presskit" TargetMode="External"/><Relationship Id="rId49" Type="http://schemas.openxmlformats.org/officeDocument/2006/relationships/hyperlink" Target="http://clipart-library.com/clip-art/light-bulb-clipart-transparent-12.htm" TargetMode="External"/></Relationships>
</file>

<file path=ppt/slides/_rels/slide52.xml.rels><?xml version="1.0" encoding="UTF-8" standalone="yes"?>
<Relationships xmlns="http://schemas.openxmlformats.org/package/2006/relationships"><Relationship Id="rId13" Type="http://schemas.openxmlformats.org/officeDocument/2006/relationships/hyperlink" Target="https://openclipart.org/detail/194308/dev-minus" TargetMode="External"/><Relationship Id="rId18" Type="http://schemas.openxmlformats.org/officeDocument/2006/relationships/hyperlink" Target="https://www.euronatur.org/en/what-we-do/endangered-species/wolf/wolves-in-europe/" TargetMode="External"/><Relationship Id="rId26" Type="http://schemas.openxmlformats.org/officeDocument/2006/relationships/hyperlink" Target="http://clipart-library.com/clip-art/308-3080052_freetoedit-silhouette-art-night-sky-moon-disney-wolf.htm" TargetMode="External"/><Relationship Id="rId39" Type="http://schemas.openxmlformats.org/officeDocument/2006/relationships/hyperlink" Target="https://www.mulesoft.com/resources/api/what-is-an-api" TargetMode="External"/><Relationship Id="rId21" Type="http://schemas.openxmlformats.org/officeDocument/2006/relationships/hyperlink" Target="https://www.treehugger.com/wolf-facts-5120321" TargetMode="External"/><Relationship Id="rId34" Type="http://schemas.openxmlformats.org/officeDocument/2006/relationships/hyperlink" Target="https://openclipart.org/detail/26795/siamese-cat" TargetMode="External"/><Relationship Id="rId42" Type="http://schemas.openxmlformats.org/officeDocument/2006/relationships/hyperlink" Target="https://openclipart.org/detail/318251/multiple-screens" TargetMode="External"/><Relationship Id="rId7" Type="http://schemas.openxmlformats.org/officeDocument/2006/relationships/hyperlink" Target="https://openclipart.org/detail/237996/package" TargetMode="External"/><Relationship Id="rId2" Type="http://schemas.openxmlformats.org/officeDocument/2006/relationships/notesSlide" Target="../notesSlides/notesSlide50.xml"/><Relationship Id="rId16" Type="http://schemas.openxmlformats.org/officeDocument/2006/relationships/hyperlink" Target="https://openclipart.org/detail/215760/simple-gear" TargetMode="External"/><Relationship Id="rId20" Type="http://schemas.openxmlformats.org/officeDocument/2006/relationships/hyperlink" Target="https://www.nathab.com/blog/8-incredible-wolf-facts-everyone-should-know/" TargetMode="External"/><Relationship Id="rId29" Type="http://schemas.openxmlformats.org/officeDocument/2006/relationships/hyperlink" Target="https://i.pinimg.com/originals/3c/1c/3d/3c1c3d238f290b47d4fdaa054c3d9616.jpg" TargetMode="External"/><Relationship Id="rId41" Type="http://schemas.openxmlformats.org/officeDocument/2006/relationships/hyperlink" Target="https://openclipart.org/detail/13273/server" TargetMode="External"/><Relationship Id="rId1" Type="http://schemas.openxmlformats.org/officeDocument/2006/relationships/slideLayout" Target="../slideLayouts/slideLayout1.xml"/><Relationship Id="rId6" Type="http://schemas.openxmlformats.org/officeDocument/2006/relationships/hyperlink" Target="http://clipart-library.com/clipart/lego-clipart-57.htm" TargetMode="External"/><Relationship Id="rId11" Type="http://schemas.openxmlformats.org/officeDocument/2006/relationships/hyperlink" Target="http://clipart-library.com/clipart/agreement-cliparts_14.htm" TargetMode="External"/><Relationship Id="rId24" Type="http://schemas.openxmlformats.org/officeDocument/2006/relationships/hyperlink" Target="https://facts.net/nature/animals/wolf-facts/" TargetMode="External"/><Relationship Id="rId32" Type="http://schemas.openxmlformats.org/officeDocument/2006/relationships/hyperlink" Target="https://www.treehugger.com/thmb/ACY907vXT6tiv9IR3GxkfFyU-VQ=/2113x0/filters:no_upscale():max_bytes(150000):strip_icc():format(webp)/GettyImages-1049557440-213fbe0089654a8684b2e081a5991963.jpg" TargetMode="External"/><Relationship Id="rId37" Type="http://schemas.openxmlformats.org/officeDocument/2006/relationships/hyperlink" Target="https://www.oreilly.com/library/view/head-first-design/0596007124/" TargetMode="External"/><Relationship Id="rId40" Type="http://schemas.openxmlformats.org/officeDocument/2006/relationships/hyperlink" Target="https://blog.axway.com/amplify-products/api-management/what-is-an-api" TargetMode="External"/><Relationship Id="rId5" Type="http://schemas.openxmlformats.org/officeDocument/2006/relationships/hyperlink" Target="https://openapi-generator.tech/img/mono-logo.svg" TargetMode="External"/><Relationship Id="rId15" Type="http://schemas.openxmlformats.org/officeDocument/2006/relationships/hyperlink" Target="https://openclipart.org/detail/307282/shaking-hands-silhouette" TargetMode="External"/><Relationship Id="rId23" Type="http://schemas.openxmlformats.org/officeDocument/2006/relationships/hyperlink" Target="https://www.factretriever.com/wolves-facts" TargetMode="External"/><Relationship Id="rId28" Type="http://schemas.openxmlformats.org/officeDocument/2006/relationships/hyperlink" Target="https://www.animalsprints.com/p/491/gray-timber-wolf-pair-canis-lupus-bozeman-area-7992771.jpg" TargetMode="External"/><Relationship Id="rId36" Type="http://schemas.openxmlformats.org/officeDocument/2006/relationships/hyperlink" Target="https://www.oreilly.com/library/view/head-first-java/0596009208/" TargetMode="External"/><Relationship Id="rId10" Type="http://schemas.openxmlformats.org/officeDocument/2006/relationships/hyperlink" Target="https://en.wikipedia.org/wiki/Swagger_(software)#/media/File:Swagger-logo.png" TargetMode="External"/><Relationship Id="rId19" Type="http://schemas.openxmlformats.org/officeDocument/2006/relationships/hyperlink" Target="http://www.wolfmatters.org/wolf-facts.html" TargetMode="External"/><Relationship Id="rId31" Type="http://schemas.openxmlformats.org/officeDocument/2006/relationships/hyperlink" Target="https://howlingforjustice.files.wordpress.com/2011/09/howling-wolf-1.jpg?w=584" TargetMode="External"/><Relationship Id="rId44" Type="http://schemas.openxmlformats.org/officeDocument/2006/relationships/image" Target="../media/image66.png"/><Relationship Id="rId4" Type="http://schemas.openxmlformats.org/officeDocument/2006/relationships/hyperlink" Target="https://www.openapis.org/wp-content/uploads/sites/3/2016/10/OpenAPI_Pantone.png" TargetMode="External"/><Relationship Id="rId9" Type="http://schemas.openxmlformats.org/officeDocument/2006/relationships/hyperlink" Target="https://openclipart.org/detail/190964/design" TargetMode="External"/><Relationship Id="rId14" Type="http://schemas.openxmlformats.org/officeDocument/2006/relationships/hyperlink" Target="https://openclipart.org/detail/275842/sisyphus-overcoming-silhouette" TargetMode="External"/><Relationship Id="rId22" Type="http://schemas.openxmlformats.org/officeDocument/2006/relationships/hyperlink" Target="https://onekindplanet.org/animal/wolf-grey/" TargetMode="External"/><Relationship Id="rId27" Type="http://schemas.openxmlformats.org/officeDocument/2006/relationships/hyperlink" Target="https://www.duunddastier.de/wp-content/uploads/2018/09/Wolf_Titelthema_c_Fotolia_DUDT-3-18_Beitragsbild.jpg" TargetMode="External"/><Relationship Id="rId30" Type="http://schemas.openxmlformats.org/officeDocument/2006/relationships/hyperlink" Target="https://i.pinimg.com/736x/6d/9f/53/6d9f5334e36f1ee02c73660a8247d185.jpg" TargetMode="External"/><Relationship Id="rId35" Type="http://schemas.openxmlformats.org/officeDocument/2006/relationships/hyperlink" Target="https://openclipart.org/detail/313039/german-shepherd-sketch" TargetMode="External"/><Relationship Id="rId43" Type="http://schemas.openxmlformats.org/officeDocument/2006/relationships/image" Target="../media/image65.png"/><Relationship Id="rId8" Type="http://schemas.openxmlformats.org/officeDocument/2006/relationships/hyperlink" Target="https://openclipart.org/detail/188650/search-ideogram" TargetMode="External"/><Relationship Id="rId3" Type="http://schemas.openxmlformats.org/officeDocument/2006/relationships/image" Target="../media/image1.jpeg"/><Relationship Id="rId12" Type="http://schemas.openxmlformats.org/officeDocument/2006/relationships/hyperlink" Target="https://openclipart.org/detail/250266/cruz" TargetMode="External"/><Relationship Id="rId17" Type="http://schemas.openxmlformats.org/officeDocument/2006/relationships/hyperlink" Target="https://openclipart.org/detail/305632/beer-and-barley" TargetMode="External"/><Relationship Id="rId25" Type="http://schemas.openxmlformats.org/officeDocument/2006/relationships/hyperlink" Target="https://openclipart.org/detail/276597/brain-profile-line-art" TargetMode="External"/><Relationship Id="rId33" Type="http://schemas.openxmlformats.org/officeDocument/2006/relationships/hyperlink" Target="https://openclipart.org/detail/124147/wolf-3" TargetMode="External"/><Relationship Id="rId38" Type="http://schemas.openxmlformats.org/officeDocument/2006/relationships/hyperlink" Target="https://en.wikipedia.org/wiki/API"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54.xml.rels><?xml version="1.0" encoding="UTF-8" standalone="yes"?>
<Relationships xmlns="http://schemas.openxmlformats.org/package/2006/relationships"><Relationship Id="rId8" Type="http://schemas.openxmlformats.org/officeDocument/2006/relationships/hyperlink" Target="https://linktr.ee/atkuzmanov" TargetMode="External"/><Relationship Id="rId13" Type="http://schemas.openxmlformats.org/officeDocument/2006/relationships/image" Target="../media/image71.png"/><Relationship Id="rId18" Type="http://schemas.openxmlformats.org/officeDocument/2006/relationships/image" Target="../media/image3.png"/><Relationship Id="rId3" Type="http://schemas.openxmlformats.org/officeDocument/2006/relationships/image" Target="../media/image2.emf"/><Relationship Id="rId7" Type="http://schemas.openxmlformats.org/officeDocument/2006/relationships/hyperlink" Target="https://twitter.com/atkuzmanov" TargetMode="External"/><Relationship Id="rId12" Type="http://schemas.openxmlformats.org/officeDocument/2006/relationships/image" Target="../media/image70.png"/><Relationship Id="rId17" Type="http://schemas.openxmlformats.org/officeDocument/2006/relationships/hyperlink" Target="https://www.jobs.bg/company/291782" TargetMode="External"/><Relationship Id="rId2" Type="http://schemas.openxmlformats.org/officeDocument/2006/relationships/image" Target="../media/image1.jpeg"/><Relationship Id="rId16" Type="http://schemas.openxmlformats.org/officeDocument/2006/relationships/hyperlink" Target="https://bg.it.schwarz/career" TargetMode="External"/><Relationship Id="rId1" Type="http://schemas.openxmlformats.org/officeDocument/2006/relationships/slideLayout" Target="../slideLayouts/slideLayout1.xml"/><Relationship Id="rId6" Type="http://schemas.openxmlformats.org/officeDocument/2006/relationships/hyperlink" Target="https://www.linkedin.com/in/atkuzmanov/" TargetMode="External"/><Relationship Id="rId11" Type="http://schemas.openxmlformats.org/officeDocument/2006/relationships/image" Target="../media/image69.png"/><Relationship Id="rId5" Type="http://schemas.openxmlformats.org/officeDocument/2006/relationships/hyperlink" Target="https://github.com/atkuzmanov" TargetMode="External"/><Relationship Id="rId15" Type="http://schemas.openxmlformats.org/officeDocument/2006/relationships/image" Target="../media/image73.png"/><Relationship Id="rId10" Type="http://schemas.openxmlformats.org/officeDocument/2006/relationships/image" Target="../media/image68.jpg"/><Relationship Id="rId4" Type="http://schemas.openxmlformats.org/officeDocument/2006/relationships/image" Target="../media/image67.png"/><Relationship Id="rId9" Type="http://schemas.openxmlformats.org/officeDocument/2006/relationships/hyperlink" Target="https://atkuzmanov.wordpress.com/" TargetMode="External"/><Relationship Id="rId14" Type="http://schemas.openxmlformats.org/officeDocument/2006/relationships/image" Target="../media/image72.jpe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jpeg"/><Relationship Id="rId7" Type="http://schemas.openxmlformats.org/officeDocument/2006/relationships/image" Target="../media/image15.sv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8.png"/><Relationship Id="rId4" Type="http://schemas.openxmlformats.org/officeDocument/2006/relationships/image" Target="../media/image11.png"/><Relationship Id="rId9" Type="http://schemas.openxmlformats.org/officeDocument/2006/relationships/image" Target="../media/image17.svg"/></Relationships>
</file>

<file path=ppt/slides/_rels/slide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jpe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1" descr="bg_rauschen_DINA3.jpg">
            <a:extLst>
              <a:ext uri="{FF2B5EF4-FFF2-40B4-BE49-F238E27FC236}">
                <a16:creationId xmlns:a16="http://schemas.microsoft.com/office/drawing/2014/main" id="{DA53477E-9620-3E4E-A743-AD742AA36F72}"/>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5" name="Rechteck 18">
            <a:extLst>
              <a:ext uri="{FF2B5EF4-FFF2-40B4-BE49-F238E27FC236}">
                <a16:creationId xmlns:a16="http://schemas.microsoft.com/office/drawing/2014/main" id="{89E5DADE-ED41-1549-9CC0-1088DAAB904B}"/>
              </a:ext>
            </a:extLst>
          </p:cNvPr>
          <p:cNvSpPr/>
          <p:nvPr/>
        </p:nvSpPr>
        <p:spPr bwMode="gray">
          <a:xfrm>
            <a:off x="820738" y="2942627"/>
            <a:ext cx="11231847" cy="3029023"/>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sp>
        <p:nvSpPr>
          <p:cNvPr id="6" name="Rechteck 19">
            <a:extLst>
              <a:ext uri="{FF2B5EF4-FFF2-40B4-BE49-F238E27FC236}">
                <a16:creationId xmlns:a16="http://schemas.microsoft.com/office/drawing/2014/main" id="{0AB78824-0EA3-174C-876D-143D55C06C2A}"/>
              </a:ext>
            </a:extLst>
          </p:cNvPr>
          <p:cNvSpPr/>
          <p:nvPr/>
        </p:nvSpPr>
        <p:spPr bwMode="gray">
          <a:xfrm>
            <a:off x="818526" y="137929"/>
            <a:ext cx="1944682" cy="1944682"/>
          </a:xfrm>
          <a:prstGeom prst="rect">
            <a:avLst/>
          </a:prstGeom>
          <a:solidFill>
            <a:srgbClr val="FFFFFF"/>
          </a:solidFill>
          <a:ln w="6350" cap="flat" cmpd="sng" algn="ctr">
            <a:noFill/>
            <a:prstDash val="solid"/>
            <a:miter lim="800000"/>
          </a:ln>
          <a:effectLst/>
        </p:spPr>
        <p:txBody>
          <a:bodyPr lIns="68580" tIns="34290" rIns="68580" bIns="34290" spcCol="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cxnSp>
        <p:nvCxnSpPr>
          <p:cNvPr id="7" name="Gerade Verbindung 19">
            <a:extLst>
              <a:ext uri="{FF2B5EF4-FFF2-40B4-BE49-F238E27FC236}">
                <a16:creationId xmlns:a16="http://schemas.microsoft.com/office/drawing/2014/main" id="{B0EFDD9C-FBE2-7E4E-8987-879E1D6D199B}"/>
              </a:ext>
            </a:extLst>
          </p:cNvPr>
          <p:cNvCxnSpPr/>
          <p:nvPr/>
        </p:nvCxnSpPr>
        <p:spPr bwMode="gray">
          <a:xfrm flipV="1">
            <a:off x="818356"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8" name="Rechteck 13">
            <a:extLst>
              <a:ext uri="{FF2B5EF4-FFF2-40B4-BE49-F238E27FC236}">
                <a16:creationId xmlns:a16="http://schemas.microsoft.com/office/drawing/2014/main" id="{153C2211-BEF1-0C41-8876-CD5DA05206D6}"/>
              </a:ext>
            </a:extLst>
          </p:cNvPr>
          <p:cNvSpPr/>
          <p:nvPr/>
        </p:nvSpPr>
        <p:spPr bwMode="gray">
          <a:xfrm>
            <a:off x="684412"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600">
                <a:solidFill>
                  <a:schemeClr val="accent1"/>
                </a:solidFill>
              </a:rPr>
              <a:t>14,65</a:t>
            </a:r>
          </a:p>
        </p:txBody>
      </p:sp>
      <p:cxnSp>
        <p:nvCxnSpPr>
          <p:cNvPr id="9" name="Gerade Verbindung 19">
            <a:extLst>
              <a:ext uri="{FF2B5EF4-FFF2-40B4-BE49-F238E27FC236}">
                <a16:creationId xmlns:a16="http://schemas.microsoft.com/office/drawing/2014/main" id="{46E43FAC-8CA1-7843-9BE6-02A2782F7E85}"/>
              </a:ext>
            </a:extLst>
          </p:cNvPr>
          <p:cNvCxnSpPr/>
          <p:nvPr/>
        </p:nvCxnSpPr>
        <p:spPr bwMode="gray">
          <a:xfrm flipV="1">
            <a:off x="11367293"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0" name="Rechteck 15">
            <a:extLst>
              <a:ext uri="{FF2B5EF4-FFF2-40B4-BE49-F238E27FC236}">
                <a16:creationId xmlns:a16="http://schemas.microsoft.com/office/drawing/2014/main" id="{195EC463-1806-9B4F-841D-9B588DACC485}"/>
              </a:ext>
            </a:extLst>
          </p:cNvPr>
          <p:cNvSpPr/>
          <p:nvPr/>
        </p:nvSpPr>
        <p:spPr bwMode="gray">
          <a:xfrm>
            <a:off x="11233349"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en-GB" sz="600">
                <a:solidFill>
                  <a:schemeClr val="accent1"/>
                </a:solidFill>
              </a:rPr>
              <a:t>14,65</a:t>
            </a:r>
          </a:p>
        </p:txBody>
      </p:sp>
      <p:cxnSp>
        <p:nvCxnSpPr>
          <p:cNvPr id="11" name="Gerade Verbindung 19">
            <a:extLst>
              <a:ext uri="{FF2B5EF4-FFF2-40B4-BE49-F238E27FC236}">
                <a16:creationId xmlns:a16="http://schemas.microsoft.com/office/drawing/2014/main" id="{D981BC33-B8FD-E846-ADEA-7A80867FB00A}"/>
              </a:ext>
            </a:extLst>
          </p:cNvPr>
          <p:cNvCxnSpPr/>
          <p:nvPr/>
        </p:nvCxnSpPr>
        <p:spPr bwMode="gray">
          <a:xfrm rot="5400000" flipV="1">
            <a:off x="12236452" y="1680882"/>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2" name="Rechteck 21">
            <a:extLst>
              <a:ext uri="{FF2B5EF4-FFF2-40B4-BE49-F238E27FC236}">
                <a16:creationId xmlns:a16="http://schemas.microsoft.com/office/drawing/2014/main" id="{5DC60C33-7885-DB4F-A55E-9DCF03603CE0}"/>
              </a:ext>
            </a:extLst>
          </p:cNvPr>
          <p:cNvSpPr/>
          <p:nvPr/>
        </p:nvSpPr>
        <p:spPr bwMode="gray">
          <a:xfrm>
            <a:off x="12323964" y="1662882"/>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4,75</a:t>
            </a:r>
          </a:p>
        </p:txBody>
      </p:sp>
      <p:cxnSp>
        <p:nvCxnSpPr>
          <p:cNvPr id="13" name="Gerade Verbindung 19">
            <a:extLst>
              <a:ext uri="{FF2B5EF4-FFF2-40B4-BE49-F238E27FC236}">
                <a16:creationId xmlns:a16="http://schemas.microsoft.com/office/drawing/2014/main" id="{D26368C0-7CE5-7041-8E6F-21916865D5DA}"/>
              </a:ext>
            </a:extLst>
          </p:cNvPr>
          <p:cNvCxnSpPr/>
          <p:nvPr/>
        </p:nvCxnSpPr>
        <p:spPr bwMode="gray">
          <a:xfrm rot="5400000" flipV="1">
            <a:off x="12236452" y="6210019"/>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23">
            <a:extLst>
              <a:ext uri="{FF2B5EF4-FFF2-40B4-BE49-F238E27FC236}">
                <a16:creationId xmlns:a16="http://schemas.microsoft.com/office/drawing/2014/main" id="{EAF87133-14D1-3149-84EB-CFC81D6B5CBE}"/>
              </a:ext>
            </a:extLst>
          </p:cNvPr>
          <p:cNvSpPr/>
          <p:nvPr/>
        </p:nvSpPr>
        <p:spPr bwMode="gray">
          <a:xfrm>
            <a:off x="12323964" y="6192019"/>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7,83</a:t>
            </a:r>
          </a:p>
        </p:txBody>
      </p:sp>
      <p:sp>
        <p:nvSpPr>
          <p:cNvPr id="18" name="Untertitel 2">
            <a:extLst>
              <a:ext uri="{FF2B5EF4-FFF2-40B4-BE49-F238E27FC236}">
                <a16:creationId xmlns:a16="http://schemas.microsoft.com/office/drawing/2014/main" id="{922D3280-E6E0-674B-A4DD-0D7A0B6C040D}"/>
              </a:ext>
            </a:extLst>
          </p:cNvPr>
          <p:cNvSpPr txBox="1">
            <a:spLocks/>
          </p:cNvSpPr>
          <p:nvPr/>
        </p:nvSpPr>
        <p:spPr bwMode="gray">
          <a:xfrm>
            <a:off x="953612" y="2995940"/>
            <a:ext cx="10969447" cy="2868147"/>
          </a:xfrm>
          <a:prstGeom prst="rect">
            <a:avLst/>
          </a:prstGeom>
        </p:spPr>
        <p:txBody>
          <a:bodyPr anchor="ctr"/>
          <a:lstStyle>
            <a:lvl1pPr marL="0" indent="0" algn="l" defTabSz="457200" rtl="0" eaLnBrk="1" latinLnBrk="0" hangingPunct="1">
              <a:lnSpc>
                <a:spcPct val="90000"/>
              </a:lnSpc>
              <a:spcBef>
                <a:spcPts val="1000"/>
              </a:spcBef>
              <a:spcAft>
                <a:spcPts val="1500"/>
              </a:spcAft>
              <a:buClr>
                <a:schemeClr val="accent1"/>
              </a:buClr>
              <a:buSzPct val="80000"/>
              <a:buFont typeface="Wingdings 3" charset="2"/>
              <a:buNone/>
              <a:defRPr sz="2800" b="1" i="0" kern="1200" cap="all" baseline="0">
                <a:solidFill>
                  <a:schemeClr val="bg1"/>
                </a:solidFill>
                <a:latin typeface="+mn-lt"/>
                <a:ea typeface="+mn-ea"/>
                <a:cs typeface="+mn-cs"/>
              </a:defRPr>
            </a:lvl1pPr>
            <a:lvl2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 typeface="Wingdings 3" charset="2"/>
              <a:buNone/>
              <a:tabLst/>
              <a:defRPr sz="2000" b="0" i="0" kern="1200">
                <a:solidFill>
                  <a:schemeClr val="bg1"/>
                </a:solidFill>
                <a:latin typeface="+mn-lt"/>
                <a:ea typeface="+mn-ea"/>
                <a:cs typeface="+mn-cs"/>
              </a:defRPr>
            </a:lvl3pPr>
            <a:lvl4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8pPr>
            <a:lvl9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9pPr>
          </a:lstStyle>
          <a:p>
            <a:r>
              <a:rPr lang="en-GB" sz="3200" dirty="0">
                <a:latin typeface="Arial" panose="020B0604020202020204" pitchFamily="34" charset="0"/>
                <a:cs typeface="Arial" panose="020B0604020202020204" pitchFamily="34" charset="0"/>
              </a:rPr>
              <a:t>API-first! </a:t>
            </a:r>
          </a:p>
          <a:p>
            <a:r>
              <a:rPr lang="en-GB" sz="3200" dirty="0">
                <a:latin typeface="Arial" panose="020B0604020202020204" pitchFamily="34" charset="0"/>
                <a:cs typeface="Arial" panose="020B0604020202020204" pitchFamily="34" charset="0"/>
              </a:rPr>
              <a:t>Contract-first! </a:t>
            </a:r>
          </a:p>
          <a:p>
            <a:r>
              <a:rPr lang="en-GB" sz="3200" dirty="0">
                <a:latin typeface="Arial" panose="020B0604020202020204" pitchFamily="34" charset="0"/>
                <a:cs typeface="Arial" panose="020B0604020202020204" pitchFamily="34" charset="0"/>
              </a:rPr>
              <a:t>Make API development great again!</a:t>
            </a:r>
          </a:p>
        </p:txBody>
      </p:sp>
      <p:pic>
        <p:nvPicPr>
          <p:cNvPr id="19" name="Grafik 25">
            <a:extLst>
              <a:ext uri="{FF2B5EF4-FFF2-40B4-BE49-F238E27FC236}">
                <a16:creationId xmlns:a16="http://schemas.microsoft.com/office/drawing/2014/main" id="{D5792338-6627-6247-9879-FD1ECF9D26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730" y="1195138"/>
            <a:ext cx="1946478" cy="714052"/>
          </a:xfrm>
          <a:prstGeom prst="rect">
            <a:avLst/>
          </a:prstGeom>
        </p:spPr>
      </p:pic>
      <p:pic>
        <p:nvPicPr>
          <p:cNvPr id="20" name="Picture 19" descr="A picture containing logo&#10;&#10;Description automatically generated">
            <a:extLst>
              <a:ext uri="{FF2B5EF4-FFF2-40B4-BE49-F238E27FC236}">
                <a16:creationId xmlns:a16="http://schemas.microsoft.com/office/drawing/2014/main" id="{DE835BB6-D364-6047-9E16-EEDE242D71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3613" y="61125"/>
            <a:ext cx="1651042" cy="2021485"/>
          </a:xfrm>
          <a:prstGeom prst="rect">
            <a:avLst/>
          </a:prstGeom>
        </p:spPr>
      </p:pic>
    </p:spTree>
    <p:extLst>
      <p:ext uri="{BB962C8B-B14F-4D97-AF65-F5344CB8AC3E}">
        <p14:creationId xmlns:p14="http://schemas.microsoft.com/office/powerpoint/2010/main" val="3738262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WHEN THE CODE COMES FIRST</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Design First vs. Code First Development</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10/09/2021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dirty="0">
                <a:solidFill>
                  <a:srgbClr val="70267D"/>
                </a:solidFill>
              </a:rPr>
              <a:t>// </a:t>
            </a:r>
            <a:r>
              <a:rPr lang="en-GB" dirty="0" err="1">
                <a:solidFill>
                  <a:srgbClr val="70267D"/>
                </a:solidFill>
              </a:rPr>
              <a:t>OpenAPI</a:t>
            </a:r>
            <a:r>
              <a:rPr lang="en-GB" dirty="0">
                <a:solidFill>
                  <a:srgbClr val="70267D"/>
                </a:solidFill>
              </a:rPr>
              <a:t>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10</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8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085332D7-FFE5-2D47-A2A2-763BA88993E8}"/>
              </a:ext>
            </a:extLst>
          </p:cNvPr>
          <p:cNvPicPr>
            <a:picLocks noChangeAspect="1"/>
          </p:cNvPicPr>
          <p:nvPr/>
        </p:nvPicPr>
        <p:blipFill>
          <a:blip r:embed="rId4"/>
          <a:stretch>
            <a:fillRect/>
          </a:stretch>
        </p:blipFill>
        <p:spPr>
          <a:xfrm>
            <a:off x="3107510" y="1154787"/>
            <a:ext cx="5976979" cy="1735602"/>
          </a:xfrm>
          <a:prstGeom prst="rect">
            <a:avLst/>
          </a:prstGeom>
        </p:spPr>
      </p:pic>
      <p:pic>
        <p:nvPicPr>
          <p:cNvPr id="4" name="Picture 3">
            <a:extLst>
              <a:ext uri="{FF2B5EF4-FFF2-40B4-BE49-F238E27FC236}">
                <a16:creationId xmlns:a16="http://schemas.microsoft.com/office/drawing/2014/main" id="{8F08AD01-799A-424D-AA6E-C22AAA5F1E77}"/>
              </a:ext>
            </a:extLst>
          </p:cNvPr>
          <p:cNvPicPr>
            <a:picLocks noChangeAspect="1"/>
          </p:cNvPicPr>
          <p:nvPr/>
        </p:nvPicPr>
        <p:blipFill>
          <a:blip r:embed="rId5"/>
          <a:stretch>
            <a:fillRect/>
          </a:stretch>
        </p:blipFill>
        <p:spPr>
          <a:xfrm>
            <a:off x="1094493" y="3135079"/>
            <a:ext cx="10003012" cy="3270634"/>
          </a:xfrm>
          <a:prstGeom prst="rect">
            <a:avLst/>
          </a:prstGeom>
        </p:spPr>
      </p:pic>
      <p:sp>
        <p:nvSpPr>
          <p:cNvPr id="13" name="TextBox 12">
            <a:extLst>
              <a:ext uri="{FF2B5EF4-FFF2-40B4-BE49-F238E27FC236}">
                <a16:creationId xmlns:a16="http://schemas.microsoft.com/office/drawing/2014/main" id="{6BEA2DCD-6178-2747-A4B9-2917EF666B2F}"/>
              </a:ext>
            </a:extLst>
          </p:cNvPr>
          <p:cNvSpPr txBox="1"/>
          <p:nvPr/>
        </p:nvSpPr>
        <p:spPr>
          <a:xfrm>
            <a:off x="10297297" y="148308"/>
            <a:ext cx="1715833" cy="707886"/>
          </a:xfrm>
          <a:prstGeom prst="rect">
            <a:avLst/>
          </a:prstGeom>
          <a:noFill/>
        </p:spPr>
        <p:txBody>
          <a:bodyPr wrap="square" rtlCol="0">
            <a:spAutoFit/>
          </a:bodyPr>
          <a:lstStyle/>
          <a:p>
            <a:pPr algn="ctr"/>
            <a:r>
              <a:rPr lang="en-GB" sz="4000" b="1" dirty="0"/>
              <a:t>{Code}</a:t>
            </a:r>
          </a:p>
        </p:txBody>
      </p:sp>
    </p:spTree>
    <p:extLst>
      <p:ext uri="{BB962C8B-B14F-4D97-AF65-F5344CB8AC3E}">
        <p14:creationId xmlns:p14="http://schemas.microsoft.com/office/powerpoint/2010/main" val="2957952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3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WHEN THE API COMES FIRST</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Design First vs. Code First Development</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10/09/2021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dirty="0">
                <a:solidFill>
                  <a:srgbClr val="70267D"/>
                </a:solidFill>
              </a:rPr>
              <a:t>// </a:t>
            </a:r>
            <a:r>
              <a:rPr lang="en-GB" dirty="0" err="1">
                <a:solidFill>
                  <a:srgbClr val="70267D"/>
                </a:solidFill>
              </a:rPr>
              <a:t>OpenAPI</a:t>
            </a:r>
            <a:r>
              <a:rPr lang="en-GB" dirty="0">
                <a:solidFill>
                  <a:srgbClr val="70267D"/>
                </a:solidFill>
              </a:rPr>
              <a:t>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11</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164841B-66AD-8246-94DE-7939F9F3190B}"/>
              </a:ext>
            </a:extLst>
          </p:cNvPr>
          <p:cNvPicPr>
            <a:picLocks noChangeAspect="1"/>
          </p:cNvPicPr>
          <p:nvPr/>
        </p:nvPicPr>
        <p:blipFill>
          <a:blip r:embed="rId4"/>
          <a:stretch>
            <a:fillRect/>
          </a:stretch>
        </p:blipFill>
        <p:spPr>
          <a:xfrm>
            <a:off x="3193278" y="1145444"/>
            <a:ext cx="5805444" cy="1896515"/>
          </a:xfrm>
          <a:prstGeom prst="rect">
            <a:avLst/>
          </a:prstGeom>
        </p:spPr>
      </p:pic>
      <p:pic>
        <p:nvPicPr>
          <p:cNvPr id="3" name="Picture 2">
            <a:extLst>
              <a:ext uri="{FF2B5EF4-FFF2-40B4-BE49-F238E27FC236}">
                <a16:creationId xmlns:a16="http://schemas.microsoft.com/office/drawing/2014/main" id="{04EE34BC-05A8-A14B-8C44-E5F8FFBCCCE4}"/>
              </a:ext>
            </a:extLst>
          </p:cNvPr>
          <p:cNvPicPr>
            <a:picLocks noChangeAspect="1"/>
          </p:cNvPicPr>
          <p:nvPr/>
        </p:nvPicPr>
        <p:blipFill>
          <a:blip r:embed="rId5"/>
          <a:stretch>
            <a:fillRect/>
          </a:stretch>
        </p:blipFill>
        <p:spPr>
          <a:xfrm>
            <a:off x="1053012" y="3081520"/>
            <a:ext cx="10085976" cy="3123975"/>
          </a:xfrm>
          <a:prstGeom prst="rect">
            <a:avLst/>
          </a:prstGeom>
        </p:spPr>
      </p:pic>
      <p:sp>
        <p:nvSpPr>
          <p:cNvPr id="13" name="TextBox 12">
            <a:extLst>
              <a:ext uri="{FF2B5EF4-FFF2-40B4-BE49-F238E27FC236}">
                <a16:creationId xmlns:a16="http://schemas.microsoft.com/office/drawing/2014/main" id="{D41EFD33-3D71-164F-A112-CD5C62CF501E}"/>
              </a:ext>
            </a:extLst>
          </p:cNvPr>
          <p:cNvSpPr txBox="1"/>
          <p:nvPr/>
        </p:nvSpPr>
        <p:spPr>
          <a:xfrm>
            <a:off x="10684476" y="148308"/>
            <a:ext cx="1328654" cy="707886"/>
          </a:xfrm>
          <a:prstGeom prst="rect">
            <a:avLst/>
          </a:prstGeom>
          <a:noFill/>
        </p:spPr>
        <p:txBody>
          <a:bodyPr wrap="square" rtlCol="0">
            <a:spAutoFit/>
          </a:bodyPr>
          <a:lstStyle/>
          <a:p>
            <a:pPr algn="ctr"/>
            <a:r>
              <a:rPr lang="en-GB" sz="4000" b="1" dirty="0"/>
              <a:t>{API}</a:t>
            </a:r>
          </a:p>
        </p:txBody>
      </p:sp>
    </p:spTree>
    <p:extLst>
      <p:ext uri="{BB962C8B-B14F-4D97-AF65-F5344CB8AC3E}">
        <p14:creationId xmlns:p14="http://schemas.microsoft.com/office/powerpoint/2010/main" val="1952714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3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DESIGN FIRST DEVELOPMENT VS. CODE FIRST DEVELOPMENT</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Design First vs. Code First Development</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10/09/2021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12</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dirty="0">
              <a:latin typeface="Arial" panose="020B0604020202020204" pitchFamily="34" charset="0"/>
              <a:cs typeface="Arial" panose="020B0604020202020204" pitchFamily="34" charset="0"/>
            </a:endParaRPr>
          </a:p>
        </p:txBody>
      </p:sp>
      <p:sp>
        <p:nvSpPr>
          <p:cNvPr id="5" name="Cloud Callout 4">
            <a:extLst>
              <a:ext uri="{FF2B5EF4-FFF2-40B4-BE49-F238E27FC236}">
                <a16:creationId xmlns:a16="http://schemas.microsoft.com/office/drawing/2014/main" id="{59C7FDB2-1AE1-B24F-8993-8A9E2BE237A4}"/>
              </a:ext>
            </a:extLst>
          </p:cNvPr>
          <p:cNvSpPr/>
          <p:nvPr/>
        </p:nvSpPr>
        <p:spPr>
          <a:xfrm>
            <a:off x="8557907" y="2187245"/>
            <a:ext cx="3340580" cy="1796221"/>
          </a:xfrm>
          <a:prstGeom prst="cloudCallout">
            <a:avLst>
              <a:gd name="adj1" fmla="val -44439"/>
              <a:gd name="adj2" fmla="val 52529"/>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ysClr val="windowText" lastClr="000000"/>
                </a:solidFill>
                <a:latin typeface="Arial" panose="020B0604020202020204" pitchFamily="34" charset="0"/>
                <a:cs typeface="Arial" panose="020B0604020202020204" pitchFamily="34" charset="0"/>
              </a:rPr>
              <a:t>We will write docs ”</a:t>
            </a:r>
            <a:r>
              <a:rPr lang="en-GB" sz="1600" b="1" i="1" u="sng" dirty="0">
                <a:solidFill>
                  <a:sysClr val="windowText" lastClr="000000"/>
                </a:solidFill>
                <a:latin typeface="Arial" panose="020B0604020202020204" pitchFamily="34" charset="0"/>
                <a:cs typeface="Arial" panose="020B0604020202020204" pitchFamily="34" charset="0"/>
              </a:rPr>
              <a:t>when we have time</a:t>
            </a:r>
            <a:r>
              <a:rPr lang="en-GB" sz="1600" dirty="0">
                <a:solidFill>
                  <a:sysClr val="windowText" lastClr="000000"/>
                </a:solidFill>
                <a:latin typeface="Arial" panose="020B0604020202020204" pitchFamily="34" charset="0"/>
                <a:cs typeface="Arial" panose="020B0604020202020204" pitchFamily="34" charset="0"/>
              </a:rPr>
              <a:t>”… almost definitely for sure… </a:t>
            </a:r>
            <a:r>
              <a:rPr lang="en-GB" sz="1600" b="1" i="1" u="sng" dirty="0">
                <a:solidFill>
                  <a:sysClr val="windowText" lastClr="000000"/>
                </a:solidFill>
                <a:latin typeface="Arial" panose="020B0604020202020204" pitchFamily="34" charset="0"/>
                <a:cs typeface="Arial" panose="020B0604020202020204" pitchFamily="34" charset="0"/>
              </a:rPr>
              <a:t>maybe</a:t>
            </a:r>
            <a:r>
              <a:rPr lang="en-GB" sz="1600" dirty="0">
                <a:solidFill>
                  <a:sysClr val="windowText" lastClr="000000"/>
                </a:solidFill>
                <a:latin typeface="Arial" panose="020B0604020202020204" pitchFamily="34" charset="0"/>
                <a:cs typeface="Arial" panose="020B0604020202020204" pitchFamily="34" charset="0"/>
              </a:rPr>
              <a:t>…“</a:t>
            </a:r>
          </a:p>
        </p:txBody>
      </p:sp>
      <p:sp>
        <p:nvSpPr>
          <p:cNvPr id="15" name="Cloud Callout 14">
            <a:extLst>
              <a:ext uri="{FF2B5EF4-FFF2-40B4-BE49-F238E27FC236}">
                <a16:creationId xmlns:a16="http://schemas.microsoft.com/office/drawing/2014/main" id="{D502D7DB-8785-7B43-AE8F-F512F6FCB8AA}"/>
              </a:ext>
            </a:extLst>
          </p:cNvPr>
          <p:cNvSpPr/>
          <p:nvPr/>
        </p:nvSpPr>
        <p:spPr>
          <a:xfrm>
            <a:off x="8557906" y="700767"/>
            <a:ext cx="2263723" cy="1486478"/>
          </a:xfrm>
          <a:prstGeom prst="cloudCallout">
            <a:avLst>
              <a:gd name="adj1" fmla="val 70781"/>
              <a:gd name="adj2" fmla="val 21279"/>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ysClr val="windowText" lastClr="000000"/>
                </a:solidFill>
                <a:latin typeface="Arial" panose="020B0604020202020204" pitchFamily="34" charset="0"/>
                <a:cs typeface="Arial" panose="020B0604020202020204" pitchFamily="34" charset="0"/>
              </a:rPr>
              <a:t>“Code-first and </a:t>
            </a:r>
            <a:r>
              <a:rPr lang="en-GB" sz="1600" b="1" i="1" u="sng" dirty="0">
                <a:solidFill>
                  <a:sysClr val="windowText" lastClr="000000"/>
                </a:solidFill>
                <a:latin typeface="Arial" panose="020B0604020202020204" pitchFamily="34" charset="0"/>
                <a:cs typeface="Arial" panose="020B0604020202020204" pitchFamily="34" charset="0"/>
              </a:rPr>
              <a:t>meh </a:t>
            </a:r>
            <a:r>
              <a:rPr lang="en-GB" sz="1600" dirty="0">
                <a:solidFill>
                  <a:sysClr val="windowText" lastClr="000000"/>
                </a:solidFill>
                <a:latin typeface="Arial" panose="020B0604020202020204" pitchFamily="34" charset="0"/>
                <a:cs typeface="Arial" panose="020B0604020202020204" pitchFamily="34" charset="0"/>
              </a:rPr>
              <a:t>docs later…“</a:t>
            </a:r>
          </a:p>
        </p:txBody>
      </p:sp>
      <p:cxnSp>
        <p:nvCxnSpPr>
          <p:cNvPr id="19" name="Straight Connector 18">
            <a:extLst>
              <a:ext uri="{FF2B5EF4-FFF2-40B4-BE49-F238E27FC236}">
                <a16:creationId xmlns:a16="http://schemas.microsoft.com/office/drawing/2014/main" id="{03DCCB19-CE3F-BE4A-928C-A1A5795798F9}"/>
              </a:ext>
            </a:extLst>
          </p:cNvPr>
          <p:cNvCxnSpPr>
            <a:cxnSpLocks/>
          </p:cNvCxnSpPr>
          <p:nvPr/>
        </p:nvCxnSpPr>
        <p:spPr>
          <a:xfrm>
            <a:off x="142622" y="4225061"/>
            <a:ext cx="1190675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B6A2DF81-0AFB-8846-9B73-49068156EE56}"/>
              </a:ext>
            </a:extLst>
          </p:cNvPr>
          <p:cNvPicPr>
            <a:picLocks noChangeAspect="1"/>
          </p:cNvPicPr>
          <p:nvPr/>
        </p:nvPicPr>
        <p:blipFill>
          <a:blip r:embed="rId4"/>
          <a:stretch>
            <a:fillRect/>
          </a:stretch>
        </p:blipFill>
        <p:spPr>
          <a:xfrm>
            <a:off x="142621" y="1154787"/>
            <a:ext cx="8415285" cy="2553892"/>
          </a:xfrm>
          <a:prstGeom prst="rect">
            <a:avLst/>
          </a:prstGeom>
        </p:spPr>
      </p:pic>
      <p:pic>
        <p:nvPicPr>
          <p:cNvPr id="14" name="Picture 13">
            <a:extLst>
              <a:ext uri="{FF2B5EF4-FFF2-40B4-BE49-F238E27FC236}">
                <a16:creationId xmlns:a16="http://schemas.microsoft.com/office/drawing/2014/main" id="{2F6743C3-E139-8D4F-A597-EC336A223279}"/>
              </a:ext>
            </a:extLst>
          </p:cNvPr>
          <p:cNvPicPr>
            <a:picLocks noChangeAspect="1"/>
          </p:cNvPicPr>
          <p:nvPr/>
        </p:nvPicPr>
        <p:blipFill>
          <a:blip r:embed="rId5"/>
          <a:stretch>
            <a:fillRect/>
          </a:stretch>
        </p:blipFill>
        <p:spPr>
          <a:xfrm>
            <a:off x="142621" y="4722873"/>
            <a:ext cx="9419509" cy="1655834"/>
          </a:xfrm>
          <a:prstGeom prst="rect">
            <a:avLst/>
          </a:prstGeom>
        </p:spPr>
      </p:pic>
      <p:sp>
        <p:nvSpPr>
          <p:cNvPr id="16" name="TextBox 15">
            <a:extLst>
              <a:ext uri="{FF2B5EF4-FFF2-40B4-BE49-F238E27FC236}">
                <a16:creationId xmlns:a16="http://schemas.microsoft.com/office/drawing/2014/main" id="{A2FF40D4-568D-364A-99E5-2BC3F36D80CF}"/>
              </a:ext>
            </a:extLst>
          </p:cNvPr>
          <p:cNvSpPr txBox="1"/>
          <p:nvPr/>
        </p:nvSpPr>
        <p:spPr>
          <a:xfrm>
            <a:off x="97327" y="3543710"/>
            <a:ext cx="1715833" cy="738664"/>
          </a:xfrm>
          <a:prstGeom prst="rect">
            <a:avLst/>
          </a:prstGeom>
          <a:noFill/>
        </p:spPr>
        <p:txBody>
          <a:bodyPr wrap="square" rtlCol="0">
            <a:spAutoFit/>
          </a:bodyPr>
          <a:lstStyle/>
          <a:p>
            <a:pPr algn="ctr"/>
            <a:r>
              <a:rPr lang="en-GB" sz="4200" b="1" dirty="0"/>
              <a:t>{Code}</a:t>
            </a:r>
          </a:p>
        </p:txBody>
      </p:sp>
      <p:sp>
        <p:nvSpPr>
          <p:cNvPr id="17" name="TextBox 16">
            <a:extLst>
              <a:ext uri="{FF2B5EF4-FFF2-40B4-BE49-F238E27FC236}">
                <a16:creationId xmlns:a16="http://schemas.microsoft.com/office/drawing/2014/main" id="{06B2059D-76B8-A64E-892B-2DDBE4E23B1D}"/>
              </a:ext>
            </a:extLst>
          </p:cNvPr>
          <p:cNvSpPr txBox="1"/>
          <p:nvPr/>
        </p:nvSpPr>
        <p:spPr>
          <a:xfrm>
            <a:off x="97327" y="4107140"/>
            <a:ext cx="1328654" cy="738664"/>
          </a:xfrm>
          <a:prstGeom prst="rect">
            <a:avLst/>
          </a:prstGeom>
          <a:noFill/>
        </p:spPr>
        <p:txBody>
          <a:bodyPr wrap="square" rtlCol="0">
            <a:spAutoFit/>
          </a:bodyPr>
          <a:lstStyle/>
          <a:p>
            <a:pPr algn="ctr"/>
            <a:r>
              <a:rPr lang="en-GB" sz="4200" b="1" dirty="0"/>
              <a:t>{API}</a:t>
            </a:r>
          </a:p>
        </p:txBody>
      </p:sp>
    </p:spTree>
    <p:extLst>
      <p:ext uri="{BB962C8B-B14F-4D97-AF65-F5344CB8AC3E}">
        <p14:creationId xmlns:p14="http://schemas.microsoft.com/office/powerpoint/2010/main" val="171768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3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3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3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1" descr="bg_rauschen_DINA3.jpg">
            <a:extLst>
              <a:ext uri="{FF2B5EF4-FFF2-40B4-BE49-F238E27FC236}">
                <a16:creationId xmlns:a16="http://schemas.microsoft.com/office/drawing/2014/main" id="{DA53477E-9620-3E4E-A743-AD742AA36F72}"/>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5" name="Rechteck 18">
            <a:extLst>
              <a:ext uri="{FF2B5EF4-FFF2-40B4-BE49-F238E27FC236}">
                <a16:creationId xmlns:a16="http://schemas.microsoft.com/office/drawing/2014/main" id="{89E5DADE-ED41-1549-9CC0-1088DAAB904B}"/>
              </a:ext>
            </a:extLst>
          </p:cNvPr>
          <p:cNvSpPr/>
          <p:nvPr/>
        </p:nvSpPr>
        <p:spPr bwMode="gray">
          <a:xfrm>
            <a:off x="820738" y="2942627"/>
            <a:ext cx="11231847" cy="3029023"/>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sp>
        <p:nvSpPr>
          <p:cNvPr id="6" name="Rechteck 19">
            <a:extLst>
              <a:ext uri="{FF2B5EF4-FFF2-40B4-BE49-F238E27FC236}">
                <a16:creationId xmlns:a16="http://schemas.microsoft.com/office/drawing/2014/main" id="{0AB78824-0EA3-174C-876D-143D55C06C2A}"/>
              </a:ext>
            </a:extLst>
          </p:cNvPr>
          <p:cNvSpPr/>
          <p:nvPr/>
        </p:nvSpPr>
        <p:spPr bwMode="gray">
          <a:xfrm>
            <a:off x="816730" y="137929"/>
            <a:ext cx="1946478" cy="1944682"/>
          </a:xfrm>
          <a:prstGeom prst="rect">
            <a:avLst/>
          </a:prstGeom>
          <a:solidFill>
            <a:srgbClr val="FFFFFF"/>
          </a:solidFill>
          <a:ln w="6350" cap="flat" cmpd="sng" algn="ctr">
            <a:noFill/>
            <a:prstDash val="solid"/>
            <a:miter lim="800000"/>
          </a:ln>
          <a:effectLst/>
        </p:spPr>
        <p:txBody>
          <a:bodyPr lIns="68580" tIns="34290" rIns="68580" bIns="34290" spcCol="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cxnSp>
        <p:nvCxnSpPr>
          <p:cNvPr id="7" name="Gerade Verbindung 19">
            <a:extLst>
              <a:ext uri="{FF2B5EF4-FFF2-40B4-BE49-F238E27FC236}">
                <a16:creationId xmlns:a16="http://schemas.microsoft.com/office/drawing/2014/main" id="{B0EFDD9C-FBE2-7E4E-8987-879E1D6D199B}"/>
              </a:ext>
            </a:extLst>
          </p:cNvPr>
          <p:cNvCxnSpPr/>
          <p:nvPr/>
        </p:nvCxnSpPr>
        <p:spPr bwMode="gray">
          <a:xfrm flipV="1">
            <a:off x="818356"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8" name="Rechteck 13">
            <a:extLst>
              <a:ext uri="{FF2B5EF4-FFF2-40B4-BE49-F238E27FC236}">
                <a16:creationId xmlns:a16="http://schemas.microsoft.com/office/drawing/2014/main" id="{153C2211-BEF1-0C41-8876-CD5DA05206D6}"/>
              </a:ext>
            </a:extLst>
          </p:cNvPr>
          <p:cNvSpPr/>
          <p:nvPr/>
        </p:nvSpPr>
        <p:spPr bwMode="gray">
          <a:xfrm>
            <a:off x="684412"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600">
                <a:solidFill>
                  <a:schemeClr val="accent1"/>
                </a:solidFill>
              </a:rPr>
              <a:t>14,65</a:t>
            </a:r>
          </a:p>
        </p:txBody>
      </p:sp>
      <p:cxnSp>
        <p:nvCxnSpPr>
          <p:cNvPr id="9" name="Gerade Verbindung 19">
            <a:extLst>
              <a:ext uri="{FF2B5EF4-FFF2-40B4-BE49-F238E27FC236}">
                <a16:creationId xmlns:a16="http://schemas.microsoft.com/office/drawing/2014/main" id="{46E43FAC-8CA1-7843-9BE6-02A2782F7E85}"/>
              </a:ext>
            </a:extLst>
          </p:cNvPr>
          <p:cNvCxnSpPr/>
          <p:nvPr/>
        </p:nvCxnSpPr>
        <p:spPr bwMode="gray">
          <a:xfrm flipV="1">
            <a:off x="11367293"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0" name="Rechteck 15">
            <a:extLst>
              <a:ext uri="{FF2B5EF4-FFF2-40B4-BE49-F238E27FC236}">
                <a16:creationId xmlns:a16="http://schemas.microsoft.com/office/drawing/2014/main" id="{195EC463-1806-9B4F-841D-9B588DACC485}"/>
              </a:ext>
            </a:extLst>
          </p:cNvPr>
          <p:cNvSpPr/>
          <p:nvPr/>
        </p:nvSpPr>
        <p:spPr bwMode="gray">
          <a:xfrm>
            <a:off x="11233349"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en-GB" sz="600">
                <a:solidFill>
                  <a:schemeClr val="accent1"/>
                </a:solidFill>
              </a:rPr>
              <a:t>14,65</a:t>
            </a:r>
          </a:p>
        </p:txBody>
      </p:sp>
      <p:cxnSp>
        <p:nvCxnSpPr>
          <p:cNvPr id="11" name="Gerade Verbindung 19">
            <a:extLst>
              <a:ext uri="{FF2B5EF4-FFF2-40B4-BE49-F238E27FC236}">
                <a16:creationId xmlns:a16="http://schemas.microsoft.com/office/drawing/2014/main" id="{D981BC33-B8FD-E846-ADEA-7A80867FB00A}"/>
              </a:ext>
            </a:extLst>
          </p:cNvPr>
          <p:cNvCxnSpPr/>
          <p:nvPr/>
        </p:nvCxnSpPr>
        <p:spPr bwMode="gray">
          <a:xfrm rot="5400000" flipV="1">
            <a:off x="12236452" y="1680882"/>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2" name="Rechteck 21">
            <a:extLst>
              <a:ext uri="{FF2B5EF4-FFF2-40B4-BE49-F238E27FC236}">
                <a16:creationId xmlns:a16="http://schemas.microsoft.com/office/drawing/2014/main" id="{5DC60C33-7885-DB4F-A55E-9DCF03603CE0}"/>
              </a:ext>
            </a:extLst>
          </p:cNvPr>
          <p:cNvSpPr/>
          <p:nvPr/>
        </p:nvSpPr>
        <p:spPr bwMode="gray">
          <a:xfrm>
            <a:off x="12323964" y="1662882"/>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4,75</a:t>
            </a:r>
          </a:p>
        </p:txBody>
      </p:sp>
      <p:cxnSp>
        <p:nvCxnSpPr>
          <p:cNvPr id="13" name="Gerade Verbindung 19">
            <a:extLst>
              <a:ext uri="{FF2B5EF4-FFF2-40B4-BE49-F238E27FC236}">
                <a16:creationId xmlns:a16="http://schemas.microsoft.com/office/drawing/2014/main" id="{D26368C0-7CE5-7041-8E6F-21916865D5DA}"/>
              </a:ext>
            </a:extLst>
          </p:cNvPr>
          <p:cNvCxnSpPr/>
          <p:nvPr/>
        </p:nvCxnSpPr>
        <p:spPr bwMode="gray">
          <a:xfrm rot="5400000" flipV="1">
            <a:off x="12236452" y="6210019"/>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23">
            <a:extLst>
              <a:ext uri="{FF2B5EF4-FFF2-40B4-BE49-F238E27FC236}">
                <a16:creationId xmlns:a16="http://schemas.microsoft.com/office/drawing/2014/main" id="{EAF87133-14D1-3149-84EB-CFC81D6B5CBE}"/>
              </a:ext>
            </a:extLst>
          </p:cNvPr>
          <p:cNvSpPr/>
          <p:nvPr/>
        </p:nvSpPr>
        <p:spPr bwMode="gray">
          <a:xfrm>
            <a:off x="12323964" y="6192019"/>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7,83</a:t>
            </a:r>
          </a:p>
        </p:txBody>
      </p:sp>
      <p:sp>
        <p:nvSpPr>
          <p:cNvPr id="16" name="Textplatzhalter 41">
            <a:extLst>
              <a:ext uri="{FF2B5EF4-FFF2-40B4-BE49-F238E27FC236}">
                <a16:creationId xmlns:a16="http://schemas.microsoft.com/office/drawing/2014/main" id="{A37A0912-C5C9-9048-B680-66BF511DBBC3}"/>
              </a:ext>
            </a:extLst>
          </p:cNvPr>
          <p:cNvSpPr txBox="1">
            <a:spLocks/>
          </p:cNvSpPr>
          <p:nvPr/>
        </p:nvSpPr>
        <p:spPr bwMode="gray">
          <a:xfrm>
            <a:off x="6033260" y="1171820"/>
            <a:ext cx="4766938" cy="3818235"/>
          </a:xfrm>
          <a:prstGeom prst="rect">
            <a:avLst/>
          </a:prstGeom>
        </p:spPr>
        <p:txBody>
          <a:bodyPr vert="horz" lIns="91440" tIns="45720" rIns="91440" bIns="45720" rtlCol="0" anchor="ctr"/>
          <a:lstStyle>
            <a:defPPr>
              <a:defRPr lang="en-US"/>
            </a:defPPr>
            <a:lvl1pPr marL="0" indent="0" algn="l" defTabSz="457200" rtl="0" eaLnBrk="1" latinLnBrk="0" hangingPunct="1">
              <a:lnSpc>
                <a:spcPct val="100000"/>
              </a:lnSpc>
              <a:buFontTx/>
              <a:buNone/>
              <a:defRPr sz="1200" b="1" i="1" kern="1200">
                <a:solidFill>
                  <a:srgbClr val="965AA0"/>
                </a:solidFill>
                <a:latin typeface="+mn-lt"/>
                <a:ea typeface="+mn-ea"/>
                <a:cs typeface="+mn-cs"/>
              </a:defRPr>
            </a:lvl1pPr>
            <a:lvl2pPr marL="0" indent="0" algn="l" defTabSz="457200" rtl="0" eaLnBrk="1" latinLnBrk="0" hangingPunct="1">
              <a:lnSpc>
                <a:spcPct val="100000"/>
              </a:lnSpc>
              <a:buFontTx/>
              <a:buNone/>
              <a:defRPr sz="2000" kern="1200">
                <a:solidFill>
                  <a:srgbClr val="965AA0"/>
                </a:solidFill>
                <a:latin typeface="+mn-lt"/>
                <a:ea typeface="+mn-ea"/>
                <a:cs typeface="+mn-cs"/>
              </a:defRPr>
            </a:lvl2pPr>
            <a:lvl3pPr marL="0" indent="0" algn="l" defTabSz="457200" rtl="0" eaLnBrk="1" latinLnBrk="0" hangingPunct="1">
              <a:lnSpc>
                <a:spcPct val="100000"/>
              </a:lnSpc>
              <a:buFontTx/>
              <a:buNone/>
              <a:defRPr sz="2000" kern="1200">
                <a:solidFill>
                  <a:srgbClr val="965AA0"/>
                </a:solidFill>
                <a:latin typeface="+mn-lt"/>
                <a:ea typeface="+mn-ea"/>
                <a:cs typeface="+mn-cs"/>
              </a:defRPr>
            </a:lvl3pPr>
            <a:lvl4pPr marL="0" indent="0" algn="l" defTabSz="457200" rtl="0" eaLnBrk="1" latinLnBrk="0" hangingPunct="1">
              <a:lnSpc>
                <a:spcPct val="100000"/>
              </a:lnSpc>
              <a:buFontTx/>
              <a:buNone/>
              <a:defRPr sz="2000" kern="1200">
                <a:solidFill>
                  <a:srgbClr val="965AA0"/>
                </a:solidFill>
                <a:latin typeface="+mn-lt"/>
                <a:ea typeface="+mn-ea"/>
                <a:cs typeface="+mn-cs"/>
              </a:defRPr>
            </a:lvl4pPr>
            <a:lvl5pPr marL="0" indent="0" algn="l" defTabSz="457200" rtl="0" eaLnBrk="1" latinLnBrk="0" hangingPunct="1">
              <a:lnSpc>
                <a:spcPct val="100000"/>
              </a:lnSpc>
              <a:buFontTx/>
              <a:buNone/>
              <a:defRPr sz="2000" kern="1200">
                <a:solidFill>
                  <a:srgbClr val="965AA0"/>
                </a:solidFill>
                <a:latin typeface="+mn-lt"/>
                <a:ea typeface="+mn-ea"/>
                <a:cs typeface="+mn-cs"/>
              </a:defRPr>
            </a:lvl5pPr>
            <a:lvl6pPr marL="0" indent="0" algn="l" defTabSz="457200" rtl="0" eaLnBrk="1" latinLnBrk="0" hangingPunct="1">
              <a:lnSpc>
                <a:spcPct val="100000"/>
              </a:lnSpc>
              <a:buFontTx/>
              <a:buNone/>
              <a:defRPr sz="2000" kern="1200">
                <a:solidFill>
                  <a:srgbClr val="965AA0"/>
                </a:solidFill>
                <a:latin typeface="+mn-lt"/>
                <a:ea typeface="+mn-ea"/>
                <a:cs typeface="+mn-cs"/>
              </a:defRPr>
            </a:lvl6pPr>
            <a:lvl7pPr marL="0" indent="0" algn="l" defTabSz="457200" rtl="0" eaLnBrk="1" latinLnBrk="0" hangingPunct="1">
              <a:lnSpc>
                <a:spcPct val="100000"/>
              </a:lnSpc>
              <a:buFontTx/>
              <a:buNone/>
              <a:defRPr sz="2000" kern="1200">
                <a:solidFill>
                  <a:srgbClr val="965AA0"/>
                </a:solidFill>
                <a:latin typeface="+mn-lt"/>
                <a:ea typeface="+mn-ea"/>
                <a:cs typeface="+mn-cs"/>
              </a:defRPr>
            </a:lvl7pPr>
            <a:lvl8pPr marL="0" indent="0" algn="l" defTabSz="457200" rtl="0" eaLnBrk="1" latinLnBrk="0" hangingPunct="1">
              <a:lnSpc>
                <a:spcPct val="100000"/>
              </a:lnSpc>
              <a:buFontTx/>
              <a:buNone/>
              <a:defRPr sz="2000" kern="1200">
                <a:solidFill>
                  <a:srgbClr val="965AA0"/>
                </a:solidFill>
                <a:latin typeface="+mn-lt"/>
                <a:ea typeface="+mn-ea"/>
                <a:cs typeface="+mn-cs"/>
              </a:defRPr>
            </a:lvl8pPr>
            <a:lvl9pPr marL="0" indent="0" algn="l" defTabSz="457200" rtl="0" eaLnBrk="1" latinLnBrk="0" hangingPunct="1">
              <a:lnSpc>
                <a:spcPct val="100000"/>
              </a:lnSpc>
              <a:buFontTx/>
              <a:buNone/>
              <a:defRPr sz="2000" kern="1200">
                <a:solidFill>
                  <a:srgbClr val="965AA0"/>
                </a:solidFill>
                <a:latin typeface="+mn-lt"/>
                <a:ea typeface="+mn-ea"/>
                <a:cs typeface="+mn-cs"/>
              </a:defRPr>
            </a:lvl9pPr>
          </a:lstStyle>
          <a:p>
            <a:endParaRPr lang="en-GB" sz="1100"/>
          </a:p>
        </p:txBody>
      </p:sp>
      <p:sp>
        <p:nvSpPr>
          <p:cNvPr id="18" name="Untertitel 2">
            <a:extLst>
              <a:ext uri="{FF2B5EF4-FFF2-40B4-BE49-F238E27FC236}">
                <a16:creationId xmlns:a16="http://schemas.microsoft.com/office/drawing/2014/main" id="{922D3280-E6E0-674B-A4DD-0D7A0B6C040D}"/>
              </a:ext>
            </a:extLst>
          </p:cNvPr>
          <p:cNvSpPr txBox="1">
            <a:spLocks/>
          </p:cNvSpPr>
          <p:nvPr/>
        </p:nvSpPr>
        <p:spPr bwMode="gray">
          <a:xfrm>
            <a:off x="953612" y="2995940"/>
            <a:ext cx="10942553" cy="2868147"/>
          </a:xfrm>
          <a:prstGeom prst="rect">
            <a:avLst/>
          </a:prstGeom>
        </p:spPr>
        <p:txBody>
          <a:bodyPr anchor="ctr"/>
          <a:lstStyle>
            <a:lvl1pPr marL="0" indent="0" algn="l" defTabSz="457200" rtl="0" eaLnBrk="1" latinLnBrk="0" hangingPunct="1">
              <a:lnSpc>
                <a:spcPct val="90000"/>
              </a:lnSpc>
              <a:spcBef>
                <a:spcPts val="1000"/>
              </a:spcBef>
              <a:spcAft>
                <a:spcPts val="1500"/>
              </a:spcAft>
              <a:buClr>
                <a:schemeClr val="accent1"/>
              </a:buClr>
              <a:buSzPct val="80000"/>
              <a:buFont typeface="Wingdings 3" charset="2"/>
              <a:buNone/>
              <a:defRPr sz="2800" b="1" i="0" kern="1200" cap="all" baseline="0">
                <a:solidFill>
                  <a:schemeClr val="bg1"/>
                </a:solidFill>
                <a:latin typeface="+mn-lt"/>
                <a:ea typeface="+mn-ea"/>
                <a:cs typeface="+mn-cs"/>
              </a:defRPr>
            </a:lvl1pPr>
            <a:lvl2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 typeface="Wingdings 3" charset="2"/>
              <a:buNone/>
              <a:tabLst/>
              <a:defRPr sz="2000" b="0" i="0" kern="1200">
                <a:solidFill>
                  <a:schemeClr val="bg1"/>
                </a:solidFill>
                <a:latin typeface="+mn-lt"/>
                <a:ea typeface="+mn-ea"/>
                <a:cs typeface="+mn-cs"/>
              </a:defRPr>
            </a:lvl3pPr>
            <a:lvl4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8pPr>
            <a:lvl9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9pPr>
          </a:lstStyle>
          <a:p>
            <a:pPr algn="ctr"/>
            <a:r>
              <a:rPr lang="en-GB" sz="4400">
                <a:latin typeface="Arial" panose="020B0604020202020204" pitchFamily="34" charset="0"/>
                <a:cs typeface="Arial" panose="020B0604020202020204" pitchFamily="34" charset="0"/>
              </a:rPr>
              <a:t>Api first approach</a:t>
            </a:r>
          </a:p>
        </p:txBody>
      </p:sp>
      <p:pic>
        <p:nvPicPr>
          <p:cNvPr id="19" name="Grafik 25">
            <a:extLst>
              <a:ext uri="{FF2B5EF4-FFF2-40B4-BE49-F238E27FC236}">
                <a16:creationId xmlns:a16="http://schemas.microsoft.com/office/drawing/2014/main" id="{D5792338-6627-6247-9879-FD1ECF9D26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730" y="1195138"/>
            <a:ext cx="1946478" cy="714052"/>
          </a:xfrm>
          <a:prstGeom prst="rect">
            <a:avLst/>
          </a:prstGeom>
        </p:spPr>
      </p:pic>
    </p:spTree>
    <p:extLst>
      <p:ext uri="{BB962C8B-B14F-4D97-AF65-F5344CB8AC3E}">
        <p14:creationId xmlns:p14="http://schemas.microsoft.com/office/powerpoint/2010/main" val="4039927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WHY API FIRST?</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API first approach</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10/09/2021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dirty="0">
                <a:solidFill>
                  <a:srgbClr val="70267D"/>
                </a:solidFill>
              </a:rPr>
              <a:t>// </a:t>
            </a:r>
            <a:r>
              <a:rPr lang="en-GB" dirty="0" err="1">
                <a:solidFill>
                  <a:srgbClr val="70267D"/>
                </a:solidFill>
              </a:rPr>
              <a:t>OpenAPI</a:t>
            </a:r>
            <a:r>
              <a:rPr lang="en-GB" dirty="0">
                <a:solidFill>
                  <a:srgbClr val="70267D"/>
                </a:solidFill>
              </a:rPr>
              <a:t>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14</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Arial" panose="020B0604020202020204" pitchFamily="34" charset="0"/>
                <a:cs typeface="Arial" panose="020B0604020202020204" pitchFamily="34" charset="0"/>
              </a:rPr>
              <a:t>In a world where speed-to-market holds a premium, why would you spend valuable building time to focus on the API first? Is it worth it? </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There are several benefits for choosing this approach that potentially outweigh delaying your time-to-market.</a:t>
            </a:r>
          </a:p>
          <a:p>
            <a:endParaRPr lang="en-GB" sz="1800"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Earlier validation:</a:t>
            </a:r>
            <a:r>
              <a:rPr lang="en-GB" sz="1800" dirty="0">
                <a:latin typeface="Arial" panose="020B0604020202020204" pitchFamily="34" charset="0"/>
                <a:cs typeface="Arial" panose="020B0604020202020204" pitchFamily="34" charset="0"/>
              </a:rPr>
              <a:t> early feedback allows the team to adapt to new inputs while the cost is still low.</a:t>
            </a:r>
          </a:p>
          <a:p>
            <a:endParaRPr lang="en-GB" sz="1800" b="1" i="1"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Clear abstraction layer:</a:t>
            </a:r>
            <a:r>
              <a:rPr lang="en-GB" sz="1800" dirty="0">
                <a:latin typeface="Arial" panose="020B0604020202020204" pitchFamily="34" charset="0"/>
                <a:cs typeface="Arial" panose="020B0604020202020204" pitchFamily="34" charset="0"/>
              </a:rPr>
              <a:t> showing only the necessary details to the intended user hides internal complexity. </a:t>
            </a:r>
          </a:p>
          <a:p>
            <a:endParaRPr lang="en-GB" sz="1800" b="1" i="1"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Decoupling dependencies:</a:t>
            </a:r>
            <a:r>
              <a:rPr lang="en-GB" sz="1800" dirty="0">
                <a:latin typeface="Arial" panose="020B0604020202020204" pitchFamily="34" charset="0"/>
                <a:cs typeface="Arial" panose="020B0604020202020204" pitchFamily="34" charset="0"/>
              </a:rPr>
              <a:t> by having a contract between services, work can progress in parallel, independent of other teams.</a:t>
            </a:r>
          </a:p>
          <a:p>
            <a:pPr marL="0" indent="0">
              <a:buNone/>
            </a:pPr>
            <a:endParaRPr lang="en-GB" sz="1800"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Ensures the quality, predictability, and stability:</a:t>
            </a:r>
            <a:r>
              <a:rPr lang="en-GB" sz="1800" dirty="0">
                <a:latin typeface="Arial" panose="020B0604020202020204" pitchFamily="34" charset="0"/>
                <a:cs typeface="Arial" panose="020B0604020202020204" pitchFamily="34" charset="0"/>
              </a:rPr>
              <a:t> to withstand web clients, mobile users and other developers.</a:t>
            </a:r>
          </a:p>
          <a:p>
            <a:endParaRPr lang="en-GB" sz="18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CE27F15B-4A6E-B846-AC3C-2107A3D0B03D}"/>
              </a:ext>
            </a:extLst>
          </p:cNvPr>
          <p:cNvSpPr txBox="1"/>
          <p:nvPr/>
        </p:nvSpPr>
        <p:spPr>
          <a:xfrm>
            <a:off x="10684476" y="148308"/>
            <a:ext cx="1328654" cy="707886"/>
          </a:xfrm>
          <a:prstGeom prst="rect">
            <a:avLst/>
          </a:prstGeom>
          <a:noFill/>
        </p:spPr>
        <p:txBody>
          <a:bodyPr wrap="square" rtlCol="0">
            <a:spAutoFit/>
          </a:bodyPr>
          <a:lstStyle/>
          <a:p>
            <a:pPr algn="ctr"/>
            <a:r>
              <a:rPr lang="en-GB" sz="4000" b="1" dirty="0"/>
              <a:t>{API}</a:t>
            </a:r>
          </a:p>
        </p:txBody>
      </p:sp>
    </p:spTree>
    <p:extLst>
      <p:ext uri="{BB962C8B-B14F-4D97-AF65-F5344CB8AC3E}">
        <p14:creationId xmlns:p14="http://schemas.microsoft.com/office/powerpoint/2010/main" val="1468607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3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 calcmode="lin" valueType="num">
                                      <p:cBhvr additive="base">
                                        <p:cTn id="13" dur="3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 calcmode="lin" valueType="num">
                                      <p:cBhvr additive="base">
                                        <p:cTn id="19" dur="300" fill="hold"/>
                                        <p:tgtEl>
                                          <p:spTgt spid="12">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2">
                                            <p:txEl>
                                              <p:pRg st="6" end="6"/>
                                            </p:txEl>
                                          </p:spTgt>
                                        </p:tgtEl>
                                        <p:attrNameLst>
                                          <p:attrName>style.visibility</p:attrName>
                                        </p:attrNameLst>
                                      </p:cBhvr>
                                      <p:to>
                                        <p:strVal val="visible"/>
                                      </p:to>
                                    </p:set>
                                    <p:anim calcmode="lin" valueType="num">
                                      <p:cBhvr additive="base">
                                        <p:cTn id="25" dur="300" fill="hold"/>
                                        <p:tgtEl>
                                          <p:spTgt spid="12">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2">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2">
                                            <p:txEl>
                                              <p:pRg st="8" end="8"/>
                                            </p:txEl>
                                          </p:spTgt>
                                        </p:tgtEl>
                                        <p:attrNameLst>
                                          <p:attrName>style.visibility</p:attrName>
                                        </p:attrNameLst>
                                      </p:cBhvr>
                                      <p:to>
                                        <p:strVal val="visible"/>
                                      </p:to>
                                    </p:set>
                                    <p:anim calcmode="lin" valueType="num">
                                      <p:cBhvr additive="base">
                                        <p:cTn id="31" dur="300" fill="hold"/>
                                        <p:tgtEl>
                                          <p:spTgt spid="12">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12">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2">
                                            <p:txEl>
                                              <p:pRg st="10" end="10"/>
                                            </p:txEl>
                                          </p:spTgt>
                                        </p:tgtEl>
                                        <p:attrNameLst>
                                          <p:attrName>style.visibility</p:attrName>
                                        </p:attrNameLst>
                                      </p:cBhvr>
                                      <p:to>
                                        <p:strVal val="visible"/>
                                      </p:to>
                                    </p:set>
                                    <p:anim calcmode="lin" valueType="num">
                                      <p:cBhvr additive="base">
                                        <p:cTn id="37" dur="300" fill="hold"/>
                                        <p:tgtEl>
                                          <p:spTgt spid="12">
                                            <p:txEl>
                                              <p:pRg st="10" end="10"/>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12">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REAL WORLD EXAMPLES</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API first approach</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10/09/2021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dirty="0">
                <a:solidFill>
                  <a:srgbClr val="70267D"/>
                </a:solidFill>
              </a:rPr>
              <a:t>// </a:t>
            </a:r>
            <a:r>
              <a:rPr lang="en-GB" dirty="0" err="1">
                <a:solidFill>
                  <a:srgbClr val="70267D"/>
                </a:solidFill>
              </a:rPr>
              <a:t>OpenAPI</a:t>
            </a:r>
            <a:r>
              <a:rPr lang="en-GB" dirty="0">
                <a:solidFill>
                  <a:srgbClr val="70267D"/>
                </a:solidFill>
              </a:rPr>
              <a:t>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15</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800" b="1" i="1" dirty="0">
              <a:latin typeface="Arial" panose="020B0604020202020204" pitchFamily="34" charset="0"/>
              <a:cs typeface="Arial" panose="020B0604020202020204" pitchFamily="34" charset="0"/>
            </a:endParaRPr>
          </a:p>
          <a:p>
            <a:pPr marL="0" indent="0">
              <a:buNone/>
            </a:pPr>
            <a:r>
              <a:rPr lang="en-GB" sz="1800" dirty="0">
                <a:latin typeface="Arial" panose="020B0604020202020204" pitchFamily="34" charset="0"/>
                <a:cs typeface="Arial" panose="020B0604020202020204" pitchFamily="34" charset="0"/>
              </a:rPr>
              <a:t>Twilio’s unique API-first cloud platform is tailor-made to support an ecosystem of partners that are differentiated by the innovations they deliver for their customers. - Ron Huddleston, Twilio</a:t>
            </a:r>
          </a:p>
          <a:p>
            <a:pPr marL="0" indent="0">
              <a:buNone/>
            </a:pPr>
            <a:endParaRPr lang="en-GB" sz="1800" b="1" i="1" dirty="0">
              <a:latin typeface="Arial" panose="020B0604020202020204" pitchFamily="34" charset="0"/>
              <a:cs typeface="Arial" panose="020B0604020202020204" pitchFamily="34" charset="0"/>
            </a:endParaRPr>
          </a:p>
          <a:p>
            <a:pPr marL="0" indent="0">
              <a:buNone/>
            </a:pPr>
            <a:endParaRPr lang="en-GB" sz="1800" b="1" i="1" dirty="0">
              <a:latin typeface="Arial" panose="020B0604020202020204" pitchFamily="34" charset="0"/>
              <a:cs typeface="Arial" panose="020B0604020202020204" pitchFamily="34" charset="0"/>
            </a:endParaRPr>
          </a:p>
          <a:p>
            <a:pPr marL="0" indent="0">
              <a:buNone/>
            </a:pPr>
            <a:r>
              <a:rPr lang="en-GB" sz="1800" dirty="0">
                <a:latin typeface="Arial" panose="020B0604020202020204" pitchFamily="34" charset="0"/>
                <a:cs typeface="Arial" panose="020B0604020202020204" pitchFamily="34" charset="0"/>
              </a:rPr>
              <a:t>Building a new Breaking News App in time for Elections with a cross-team effort of 4 teams in 3 different locations. Our main channel of communication was an API contract. Without it, we wouldn’t have made it in time.</a:t>
            </a:r>
          </a:p>
          <a:p>
            <a:pPr marL="0" indent="0">
              <a:buNone/>
            </a:pPr>
            <a:endParaRPr lang="en-GB" sz="1800" dirty="0">
              <a:latin typeface="Arial" panose="020B0604020202020204" pitchFamily="34" charset="0"/>
              <a:cs typeface="Arial" panose="020B0604020202020204" pitchFamily="34" charset="0"/>
            </a:endParaRPr>
          </a:p>
          <a:p>
            <a:pPr marL="0" indent="0">
              <a:buNone/>
            </a:pPr>
            <a:endParaRPr lang="en-GB" sz="1800" dirty="0">
              <a:latin typeface="Arial" panose="020B0604020202020204" pitchFamily="34" charset="0"/>
              <a:cs typeface="Arial" panose="020B0604020202020204" pitchFamily="34" charset="0"/>
            </a:endParaRPr>
          </a:p>
          <a:p>
            <a:pPr marL="0" indent="0">
              <a:buNone/>
            </a:pPr>
            <a:endParaRPr lang="en-GB" sz="1800" b="1" i="1" dirty="0">
              <a:latin typeface="Arial" panose="020B0604020202020204" pitchFamily="34" charset="0"/>
              <a:cs typeface="Arial" panose="020B0604020202020204" pitchFamily="34" charset="0"/>
            </a:endParaRPr>
          </a:p>
          <a:p>
            <a:pPr marL="0" indent="0">
              <a:buNone/>
            </a:pPr>
            <a:r>
              <a:rPr lang="en-GB" sz="1800" dirty="0">
                <a:latin typeface="Arial" panose="020B0604020202020204" pitchFamily="34" charset="0"/>
                <a:cs typeface="Arial" panose="020B0604020202020204" pitchFamily="34" charset="0"/>
              </a:rPr>
              <a:t>We use spec-first API design and have seen some great benefits including reduced development times, tighter feedback loops, and better API design overall. All of our back-end services have accompanying spec projects. Currently most of them are Interfaces, but we are slowly moving them to </a:t>
            </a:r>
            <a:r>
              <a:rPr lang="en-GB" sz="1800" dirty="0" err="1">
                <a:latin typeface="Arial" panose="020B0604020202020204" pitchFamily="34" charset="0"/>
                <a:cs typeface="Arial" panose="020B0604020202020204" pitchFamily="34" charset="0"/>
              </a:rPr>
              <a:t>OpenAPI</a:t>
            </a:r>
            <a:r>
              <a:rPr lang="en-GB" sz="1800" dirty="0">
                <a:latin typeface="Arial" panose="020B0604020202020204" pitchFamily="34" charset="0"/>
                <a:cs typeface="Arial" panose="020B0604020202020204" pitchFamily="34" charset="0"/>
              </a:rPr>
              <a:t> specs and intend to use it for any new projects from the start.</a:t>
            </a:r>
          </a:p>
        </p:txBody>
      </p:sp>
      <p:pic>
        <p:nvPicPr>
          <p:cNvPr id="3" name="Graphic 2">
            <a:extLst>
              <a:ext uri="{FF2B5EF4-FFF2-40B4-BE49-F238E27FC236}">
                <a16:creationId xmlns:a16="http://schemas.microsoft.com/office/drawing/2014/main" id="{F671F040-0176-994E-9F58-973B93A2F4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3965" y="2604796"/>
            <a:ext cx="1259968" cy="357831"/>
          </a:xfrm>
          <a:prstGeom prst="rect">
            <a:avLst/>
          </a:prstGeom>
        </p:spPr>
      </p:pic>
      <p:pic>
        <p:nvPicPr>
          <p:cNvPr id="15" name="Picture 14" descr="Logo&#10;&#10;Description automatically generated">
            <a:extLst>
              <a:ext uri="{FF2B5EF4-FFF2-40B4-BE49-F238E27FC236}">
                <a16:creationId xmlns:a16="http://schemas.microsoft.com/office/drawing/2014/main" id="{0405B541-9390-A04F-9C61-E9634C27834C}"/>
              </a:ext>
            </a:extLst>
          </p:cNvPr>
          <p:cNvPicPr>
            <a:picLocks noChangeAspect="1"/>
          </p:cNvPicPr>
          <p:nvPr/>
        </p:nvPicPr>
        <p:blipFill>
          <a:blip r:embed="rId6"/>
          <a:stretch>
            <a:fillRect/>
          </a:stretch>
        </p:blipFill>
        <p:spPr>
          <a:xfrm>
            <a:off x="263306" y="952468"/>
            <a:ext cx="1946478" cy="898374"/>
          </a:xfrm>
          <a:prstGeom prst="rect">
            <a:avLst/>
          </a:prstGeom>
        </p:spPr>
      </p:pic>
      <p:pic>
        <p:nvPicPr>
          <p:cNvPr id="4" name="Picture 3">
            <a:extLst>
              <a:ext uri="{FF2B5EF4-FFF2-40B4-BE49-F238E27FC236}">
                <a16:creationId xmlns:a16="http://schemas.microsoft.com/office/drawing/2014/main" id="{B8E43103-485A-4247-8A6D-7FC4FD32B618}"/>
              </a:ext>
            </a:extLst>
          </p:cNvPr>
          <p:cNvPicPr>
            <a:picLocks noChangeAspect="1"/>
          </p:cNvPicPr>
          <p:nvPr/>
        </p:nvPicPr>
        <p:blipFill>
          <a:blip r:embed="rId7"/>
          <a:stretch>
            <a:fillRect/>
          </a:stretch>
        </p:blipFill>
        <p:spPr>
          <a:xfrm>
            <a:off x="493965" y="4212428"/>
            <a:ext cx="1030035" cy="782827"/>
          </a:xfrm>
          <a:prstGeom prst="rect">
            <a:avLst/>
          </a:prstGeom>
        </p:spPr>
      </p:pic>
      <p:sp>
        <p:nvSpPr>
          <p:cNvPr id="16" name="TextBox 15">
            <a:extLst>
              <a:ext uri="{FF2B5EF4-FFF2-40B4-BE49-F238E27FC236}">
                <a16:creationId xmlns:a16="http://schemas.microsoft.com/office/drawing/2014/main" id="{7543B249-25AF-994F-B2BC-CD6DB0BD002A}"/>
              </a:ext>
            </a:extLst>
          </p:cNvPr>
          <p:cNvSpPr txBox="1"/>
          <p:nvPr/>
        </p:nvSpPr>
        <p:spPr>
          <a:xfrm>
            <a:off x="10684476" y="148308"/>
            <a:ext cx="1328654" cy="707886"/>
          </a:xfrm>
          <a:prstGeom prst="rect">
            <a:avLst/>
          </a:prstGeom>
          <a:noFill/>
        </p:spPr>
        <p:txBody>
          <a:bodyPr wrap="square" rtlCol="0">
            <a:spAutoFit/>
          </a:bodyPr>
          <a:lstStyle/>
          <a:p>
            <a:pPr algn="ctr"/>
            <a:r>
              <a:rPr lang="en-GB" sz="4000" b="1" dirty="0"/>
              <a:t>{API}</a:t>
            </a:r>
          </a:p>
        </p:txBody>
      </p:sp>
    </p:spTree>
    <p:extLst>
      <p:ext uri="{BB962C8B-B14F-4D97-AF65-F5344CB8AC3E}">
        <p14:creationId xmlns:p14="http://schemas.microsoft.com/office/powerpoint/2010/main" val="1610284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3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 calcmode="lin" valueType="num">
                                      <p:cBhvr additive="base">
                                        <p:cTn id="12" dur="300" fill="hold"/>
                                        <p:tgtEl>
                                          <p:spTgt spid="12">
                                            <p:txEl>
                                              <p:pRg st="1" end="1"/>
                                            </p:txEl>
                                          </p:spTgt>
                                        </p:tgtEl>
                                        <p:attrNameLst>
                                          <p:attrName>ppt_x</p:attrName>
                                        </p:attrNameLst>
                                      </p:cBhvr>
                                      <p:tavLst>
                                        <p:tav tm="0">
                                          <p:val>
                                            <p:strVal val="0-#ppt_w/2"/>
                                          </p:val>
                                        </p:tav>
                                        <p:tav tm="100000">
                                          <p:val>
                                            <p:strVal val="#ppt_x"/>
                                          </p:val>
                                        </p:tav>
                                      </p:tavLst>
                                    </p:anim>
                                    <p:anim calcmode="lin" valueType="num">
                                      <p:cBhvr additive="base">
                                        <p:cTn id="13" dur="300" fill="hold"/>
                                        <p:tgtEl>
                                          <p:spTgt spid="1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dissolve">
                                      <p:cBhvr>
                                        <p:cTn id="18" dur="3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anim calcmode="lin" valueType="num">
                                      <p:cBhvr additive="base">
                                        <p:cTn id="23" dur="300" fill="hold"/>
                                        <p:tgtEl>
                                          <p:spTgt spid="12">
                                            <p:txEl>
                                              <p:pRg st="4" end="4"/>
                                            </p:txEl>
                                          </p:spTgt>
                                        </p:tgtEl>
                                        <p:attrNameLst>
                                          <p:attrName>ppt_x</p:attrName>
                                        </p:attrNameLst>
                                      </p:cBhvr>
                                      <p:tavLst>
                                        <p:tav tm="0">
                                          <p:val>
                                            <p:strVal val="0-#ppt_w/2"/>
                                          </p:val>
                                        </p:tav>
                                        <p:tav tm="100000">
                                          <p:val>
                                            <p:strVal val="#ppt_x"/>
                                          </p:val>
                                        </p:tav>
                                      </p:tavLst>
                                    </p:anim>
                                    <p:anim calcmode="lin" valueType="num">
                                      <p:cBhvr additive="base">
                                        <p:cTn id="24" dur="300" fill="hold"/>
                                        <p:tgtEl>
                                          <p:spTgt spid="1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dissolve">
                                      <p:cBhvr>
                                        <p:cTn id="29" dur="3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12">
                                            <p:txEl>
                                              <p:pRg st="8" end="8"/>
                                            </p:txEl>
                                          </p:spTgt>
                                        </p:tgtEl>
                                        <p:attrNameLst>
                                          <p:attrName>style.visibility</p:attrName>
                                        </p:attrNameLst>
                                      </p:cBhvr>
                                      <p:to>
                                        <p:strVal val="visible"/>
                                      </p:to>
                                    </p:set>
                                    <p:anim calcmode="lin" valueType="num">
                                      <p:cBhvr additive="base">
                                        <p:cTn id="34" dur="300" fill="hold"/>
                                        <p:tgtEl>
                                          <p:spTgt spid="12">
                                            <p:txEl>
                                              <p:pRg st="8" end="8"/>
                                            </p:txEl>
                                          </p:spTgt>
                                        </p:tgtEl>
                                        <p:attrNameLst>
                                          <p:attrName>ppt_x</p:attrName>
                                        </p:attrNameLst>
                                      </p:cBhvr>
                                      <p:tavLst>
                                        <p:tav tm="0">
                                          <p:val>
                                            <p:strVal val="0-#ppt_w/2"/>
                                          </p:val>
                                        </p:tav>
                                        <p:tav tm="100000">
                                          <p:val>
                                            <p:strVal val="#ppt_x"/>
                                          </p:val>
                                        </p:tav>
                                      </p:tavLst>
                                    </p:anim>
                                    <p:anim calcmode="lin" valueType="num">
                                      <p:cBhvr additive="base">
                                        <p:cTn id="35" dur="300" fill="hold"/>
                                        <p:tgtEl>
                                          <p:spTgt spid="12">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WOLF FACT</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Brain Focus</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10/09/2021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dirty="0">
                <a:solidFill>
                  <a:srgbClr val="70267D"/>
                </a:solidFill>
              </a:rPr>
              <a:t>// </a:t>
            </a:r>
            <a:r>
              <a:rPr lang="en-GB" dirty="0" err="1">
                <a:solidFill>
                  <a:srgbClr val="70267D"/>
                </a:solidFill>
              </a:rPr>
              <a:t>OpenAPI</a:t>
            </a:r>
            <a:r>
              <a:rPr lang="en-GB" dirty="0">
                <a:solidFill>
                  <a:srgbClr val="70267D"/>
                </a:solidFill>
              </a:rPr>
              <a:t>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16</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800" dirty="0">
              <a:latin typeface="Arial" panose="020B0604020202020204" pitchFamily="34" charset="0"/>
              <a:cs typeface="Arial" panose="020B0604020202020204" pitchFamily="34" charset="0"/>
            </a:endParaRPr>
          </a:p>
        </p:txBody>
      </p:sp>
      <p:sp>
        <p:nvSpPr>
          <p:cNvPr id="15" name="Textplatzhalter 8">
            <a:extLst>
              <a:ext uri="{FF2B5EF4-FFF2-40B4-BE49-F238E27FC236}">
                <a16:creationId xmlns:a16="http://schemas.microsoft.com/office/drawing/2014/main" id="{5282B69C-6B39-9E4A-AAB1-ABC432A005AA}"/>
              </a:ext>
            </a:extLst>
          </p:cNvPr>
          <p:cNvSpPr txBox="1">
            <a:spLocks/>
          </p:cNvSpPr>
          <p:nvPr/>
        </p:nvSpPr>
        <p:spPr bwMode="gray">
          <a:xfrm>
            <a:off x="6887329" y="1894027"/>
            <a:ext cx="4265680" cy="40508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i="1" dirty="0">
                <a:latin typeface="Arial" panose="020B0604020202020204" pitchFamily="34" charset="0"/>
                <a:cs typeface="Arial" panose="020B0604020202020204" pitchFamily="34" charset="0"/>
              </a:rPr>
              <a:t>True love</a:t>
            </a:r>
          </a:p>
          <a:p>
            <a:r>
              <a:rPr lang="en-GB" sz="1800" dirty="0">
                <a:latin typeface="Arial" panose="020B0604020202020204" pitchFamily="34" charset="0"/>
                <a:cs typeface="Arial" panose="020B0604020202020204" pitchFamily="34" charset="0"/>
              </a:rPr>
              <a:t>Once a wolf has found a mate, they tend to stay together for better or worse, through sickness and health, often until death due them part. </a:t>
            </a:r>
          </a:p>
          <a:p>
            <a:r>
              <a:rPr lang="en-GB" sz="1800" dirty="0">
                <a:latin typeface="Arial" panose="020B0604020202020204" pitchFamily="34" charset="0"/>
                <a:cs typeface="Arial" panose="020B0604020202020204" pitchFamily="34" charset="0"/>
              </a:rPr>
              <a:t>They have been known to sacrifice themselves for the survival of other wolves. </a:t>
            </a:r>
          </a:p>
          <a:p>
            <a:r>
              <a:rPr lang="en-GB" sz="1800" dirty="0">
                <a:latin typeface="Arial" panose="020B0604020202020204" pitchFamily="34" charset="0"/>
                <a:cs typeface="Arial" panose="020B0604020202020204" pitchFamily="34" charset="0"/>
              </a:rPr>
              <a:t>So, move over Romeo and Juliet!</a:t>
            </a:r>
          </a:p>
        </p:txBody>
      </p:sp>
      <p:pic>
        <p:nvPicPr>
          <p:cNvPr id="3" name="Picture 2" descr="A picture containing background pattern&#10;&#10;Description automatically generated">
            <a:extLst>
              <a:ext uri="{FF2B5EF4-FFF2-40B4-BE49-F238E27FC236}">
                <a16:creationId xmlns:a16="http://schemas.microsoft.com/office/drawing/2014/main" id="{657ECE75-28E6-EE4E-B55B-B66E3ECBF94A}"/>
              </a:ext>
            </a:extLst>
          </p:cNvPr>
          <p:cNvPicPr>
            <a:picLocks noChangeAspect="1"/>
          </p:cNvPicPr>
          <p:nvPr/>
        </p:nvPicPr>
        <p:blipFill>
          <a:blip r:embed="rId4"/>
          <a:stretch>
            <a:fillRect/>
          </a:stretch>
        </p:blipFill>
        <p:spPr>
          <a:xfrm>
            <a:off x="10478530" y="190522"/>
            <a:ext cx="1540067" cy="1403347"/>
          </a:xfrm>
          <a:prstGeom prst="rect">
            <a:avLst/>
          </a:prstGeom>
        </p:spPr>
      </p:pic>
      <p:pic>
        <p:nvPicPr>
          <p:cNvPr id="13" name="Picture 12" descr="A couple of dogs licking each other&#10;&#10;Description automatically generated with low confidence">
            <a:extLst>
              <a:ext uri="{FF2B5EF4-FFF2-40B4-BE49-F238E27FC236}">
                <a16:creationId xmlns:a16="http://schemas.microsoft.com/office/drawing/2014/main" id="{A42A4A9E-70BE-FE4F-AB2F-5DB293CFB1EA}"/>
              </a:ext>
            </a:extLst>
          </p:cNvPr>
          <p:cNvPicPr>
            <a:picLocks noChangeAspect="1"/>
          </p:cNvPicPr>
          <p:nvPr/>
        </p:nvPicPr>
        <p:blipFill>
          <a:blip r:embed="rId5"/>
          <a:stretch>
            <a:fillRect/>
          </a:stretch>
        </p:blipFill>
        <p:spPr>
          <a:xfrm>
            <a:off x="552336" y="1319409"/>
            <a:ext cx="2801451" cy="280145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 name="Picture 3" descr="A picture containing mammal, wolf, standing&#10;&#10;Description automatically generated">
            <a:extLst>
              <a:ext uri="{FF2B5EF4-FFF2-40B4-BE49-F238E27FC236}">
                <a16:creationId xmlns:a16="http://schemas.microsoft.com/office/drawing/2014/main" id="{B89C9A16-6CC6-B640-AE73-45757598106E}"/>
              </a:ext>
            </a:extLst>
          </p:cNvPr>
          <p:cNvPicPr>
            <a:picLocks noChangeAspect="1"/>
          </p:cNvPicPr>
          <p:nvPr/>
        </p:nvPicPr>
        <p:blipFill>
          <a:blip r:embed="rId6"/>
          <a:stretch>
            <a:fillRect/>
          </a:stretch>
        </p:blipFill>
        <p:spPr>
          <a:xfrm>
            <a:off x="3957913" y="3114872"/>
            <a:ext cx="1977627" cy="300399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4" name="Picture 13">
            <a:extLst>
              <a:ext uri="{FF2B5EF4-FFF2-40B4-BE49-F238E27FC236}">
                <a16:creationId xmlns:a16="http://schemas.microsoft.com/office/drawing/2014/main" id="{116FDCB2-BEE3-A544-9CD7-898A0AE8BC80}"/>
              </a:ext>
            </a:extLst>
          </p:cNvPr>
          <p:cNvPicPr>
            <a:picLocks noChangeAspect="1"/>
          </p:cNvPicPr>
          <p:nvPr/>
        </p:nvPicPr>
        <p:blipFill>
          <a:blip r:embed="rId7"/>
          <a:stretch>
            <a:fillRect/>
          </a:stretch>
        </p:blipFill>
        <p:spPr>
          <a:xfrm>
            <a:off x="4164457" y="511882"/>
            <a:ext cx="2240358" cy="224035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84590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1" descr="bg_rauschen_DINA3.jpg">
            <a:extLst>
              <a:ext uri="{FF2B5EF4-FFF2-40B4-BE49-F238E27FC236}">
                <a16:creationId xmlns:a16="http://schemas.microsoft.com/office/drawing/2014/main" id="{DA53477E-9620-3E4E-A743-AD742AA36F72}"/>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5" name="Rechteck 18">
            <a:extLst>
              <a:ext uri="{FF2B5EF4-FFF2-40B4-BE49-F238E27FC236}">
                <a16:creationId xmlns:a16="http://schemas.microsoft.com/office/drawing/2014/main" id="{89E5DADE-ED41-1549-9CC0-1088DAAB904B}"/>
              </a:ext>
            </a:extLst>
          </p:cNvPr>
          <p:cNvSpPr/>
          <p:nvPr/>
        </p:nvSpPr>
        <p:spPr bwMode="gray">
          <a:xfrm>
            <a:off x="820738" y="2942627"/>
            <a:ext cx="11231847" cy="3029023"/>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sp>
        <p:nvSpPr>
          <p:cNvPr id="6" name="Rechteck 19">
            <a:extLst>
              <a:ext uri="{FF2B5EF4-FFF2-40B4-BE49-F238E27FC236}">
                <a16:creationId xmlns:a16="http://schemas.microsoft.com/office/drawing/2014/main" id="{0AB78824-0EA3-174C-876D-143D55C06C2A}"/>
              </a:ext>
            </a:extLst>
          </p:cNvPr>
          <p:cNvSpPr/>
          <p:nvPr/>
        </p:nvSpPr>
        <p:spPr bwMode="gray">
          <a:xfrm>
            <a:off x="816730" y="139444"/>
            <a:ext cx="1944682" cy="1944682"/>
          </a:xfrm>
          <a:prstGeom prst="rect">
            <a:avLst/>
          </a:prstGeom>
          <a:solidFill>
            <a:srgbClr val="FFFFFF"/>
          </a:solidFill>
          <a:ln w="6350" cap="flat" cmpd="sng" algn="ctr">
            <a:noFill/>
            <a:prstDash val="solid"/>
            <a:miter lim="800000"/>
          </a:ln>
          <a:effectLst/>
        </p:spPr>
        <p:txBody>
          <a:bodyPr lIns="68580" tIns="34290" rIns="68580" bIns="34290" spcCol="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cxnSp>
        <p:nvCxnSpPr>
          <p:cNvPr id="7" name="Gerade Verbindung 19">
            <a:extLst>
              <a:ext uri="{FF2B5EF4-FFF2-40B4-BE49-F238E27FC236}">
                <a16:creationId xmlns:a16="http://schemas.microsoft.com/office/drawing/2014/main" id="{B0EFDD9C-FBE2-7E4E-8987-879E1D6D199B}"/>
              </a:ext>
            </a:extLst>
          </p:cNvPr>
          <p:cNvCxnSpPr/>
          <p:nvPr/>
        </p:nvCxnSpPr>
        <p:spPr bwMode="gray">
          <a:xfrm flipV="1">
            <a:off x="818356"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8" name="Rechteck 13">
            <a:extLst>
              <a:ext uri="{FF2B5EF4-FFF2-40B4-BE49-F238E27FC236}">
                <a16:creationId xmlns:a16="http://schemas.microsoft.com/office/drawing/2014/main" id="{153C2211-BEF1-0C41-8876-CD5DA05206D6}"/>
              </a:ext>
            </a:extLst>
          </p:cNvPr>
          <p:cNvSpPr/>
          <p:nvPr/>
        </p:nvSpPr>
        <p:spPr bwMode="gray">
          <a:xfrm>
            <a:off x="684412"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600">
                <a:solidFill>
                  <a:schemeClr val="accent1"/>
                </a:solidFill>
              </a:rPr>
              <a:t>14,65</a:t>
            </a:r>
          </a:p>
        </p:txBody>
      </p:sp>
      <p:cxnSp>
        <p:nvCxnSpPr>
          <p:cNvPr id="9" name="Gerade Verbindung 19">
            <a:extLst>
              <a:ext uri="{FF2B5EF4-FFF2-40B4-BE49-F238E27FC236}">
                <a16:creationId xmlns:a16="http://schemas.microsoft.com/office/drawing/2014/main" id="{46E43FAC-8CA1-7843-9BE6-02A2782F7E85}"/>
              </a:ext>
            </a:extLst>
          </p:cNvPr>
          <p:cNvCxnSpPr/>
          <p:nvPr/>
        </p:nvCxnSpPr>
        <p:spPr bwMode="gray">
          <a:xfrm flipV="1">
            <a:off x="11367293"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0" name="Rechteck 15">
            <a:extLst>
              <a:ext uri="{FF2B5EF4-FFF2-40B4-BE49-F238E27FC236}">
                <a16:creationId xmlns:a16="http://schemas.microsoft.com/office/drawing/2014/main" id="{195EC463-1806-9B4F-841D-9B588DACC485}"/>
              </a:ext>
            </a:extLst>
          </p:cNvPr>
          <p:cNvSpPr/>
          <p:nvPr/>
        </p:nvSpPr>
        <p:spPr bwMode="gray">
          <a:xfrm>
            <a:off x="11233349"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en-GB" sz="600">
                <a:solidFill>
                  <a:schemeClr val="accent1"/>
                </a:solidFill>
              </a:rPr>
              <a:t>14,65</a:t>
            </a:r>
          </a:p>
        </p:txBody>
      </p:sp>
      <p:cxnSp>
        <p:nvCxnSpPr>
          <p:cNvPr id="11" name="Gerade Verbindung 19">
            <a:extLst>
              <a:ext uri="{FF2B5EF4-FFF2-40B4-BE49-F238E27FC236}">
                <a16:creationId xmlns:a16="http://schemas.microsoft.com/office/drawing/2014/main" id="{D981BC33-B8FD-E846-ADEA-7A80867FB00A}"/>
              </a:ext>
            </a:extLst>
          </p:cNvPr>
          <p:cNvCxnSpPr/>
          <p:nvPr/>
        </p:nvCxnSpPr>
        <p:spPr bwMode="gray">
          <a:xfrm rot="5400000" flipV="1">
            <a:off x="12236452" y="1680882"/>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2" name="Rechteck 21">
            <a:extLst>
              <a:ext uri="{FF2B5EF4-FFF2-40B4-BE49-F238E27FC236}">
                <a16:creationId xmlns:a16="http://schemas.microsoft.com/office/drawing/2014/main" id="{5DC60C33-7885-DB4F-A55E-9DCF03603CE0}"/>
              </a:ext>
            </a:extLst>
          </p:cNvPr>
          <p:cNvSpPr/>
          <p:nvPr/>
        </p:nvSpPr>
        <p:spPr bwMode="gray">
          <a:xfrm>
            <a:off x="12323964" y="1662882"/>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4,75</a:t>
            </a:r>
          </a:p>
        </p:txBody>
      </p:sp>
      <p:cxnSp>
        <p:nvCxnSpPr>
          <p:cNvPr id="13" name="Gerade Verbindung 19">
            <a:extLst>
              <a:ext uri="{FF2B5EF4-FFF2-40B4-BE49-F238E27FC236}">
                <a16:creationId xmlns:a16="http://schemas.microsoft.com/office/drawing/2014/main" id="{D26368C0-7CE5-7041-8E6F-21916865D5DA}"/>
              </a:ext>
            </a:extLst>
          </p:cNvPr>
          <p:cNvCxnSpPr/>
          <p:nvPr/>
        </p:nvCxnSpPr>
        <p:spPr bwMode="gray">
          <a:xfrm rot="5400000" flipV="1">
            <a:off x="12236452" y="6210019"/>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23">
            <a:extLst>
              <a:ext uri="{FF2B5EF4-FFF2-40B4-BE49-F238E27FC236}">
                <a16:creationId xmlns:a16="http://schemas.microsoft.com/office/drawing/2014/main" id="{EAF87133-14D1-3149-84EB-CFC81D6B5CBE}"/>
              </a:ext>
            </a:extLst>
          </p:cNvPr>
          <p:cNvSpPr/>
          <p:nvPr/>
        </p:nvSpPr>
        <p:spPr bwMode="gray">
          <a:xfrm>
            <a:off x="12323964" y="6192019"/>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7,83</a:t>
            </a:r>
          </a:p>
        </p:txBody>
      </p:sp>
      <p:sp>
        <p:nvSpPr>
          <p:cNvPr id="16" name="Textplatzhalter 41">
            <a:extLst>
              <a:ext uri="{FF2B5EF4-FFF2-40B4-BE49-F238E27FC236}">
                <a16:creationId xmlns:a16="http://schemas.microsoft.com/office/drawing/2014/main" id="{A37A0912-C5C9-9048-B680-66BF511DBBC3}"/>
              </a:ext>
            </a:extLst>
          </p:cNvPr>
          <p:cNvSpPr txBox="1">
            <a:spLocks/>
          </p:cNvSpPr>
          <p:nvPr/>
        </p:nvSpPr>
        <p:spPr bwMode="gray">
          <a:xfrm>
            <a:off x="6033260" y="1171820"/>
            <a:ext cx="4766938" cy="3818235"/>
          </a:xfrm>
          <a:prstGeom prst="rect">
            <a:avLst/>
          </a:prstGeom>
        </p:spPr>
        <p:txBody>
          <a:bodyPr vert="horz" lIns="91440" tIns="45720" rIns="91440" bIns="45720" rtlCol="0" anchor="ctr"/>
          <a:lstStyle>
            <a:defPPr>
              <a:defRPr lang="en-US"/>
            </a:defPPr>
            <a:lvl1pPr marL="0" indent="0" algn="l" defTabSz="457200" rtl="0" eaLnBrk="1" latinLnBrk="0" hangingPunct="1">
              <a:lnSpc>
                <a:spcPct val="100000"/>
              </a:lnSpc>
              <a:buFontTx/>
              <a:buNone/>
              <a:defRPr sz="1200" b="1" i="1" kern="1200">
                <a:solidFill>
                  <a:srgbClr val="965AA0"/>
                </a:solidFill>
                <a:latin typeface="+mn-lt"/>
                <a:ea typeface="+mn-ea"/>
                <a:cs typeface="+mn-cs"/>
              </a:defRPr>
            </a:lvl1pPr>
            <a:lvl2pPr marL="0" indent="0" algn="l" defTabSz="457200" rtl="0" eaLnBrk="1" latinLnBrk="0" hangingPunct="1">
              <a:lnSpc>
                <a:spcPct val="100000"/>
              </a:lnSpc>
              <a:buFontTx/>
              <a:buNone/>
              <a:defRPr sz="2000" kern="1200">
                <a:solidFill>
                  <a:srgbClr val="965AA0"/>
                </a:solidFill>
                <a:latin typeface="+mn-lt"/>
                <a:ea typeface="+mn-ea"/>
                <a:cs typeface="+mn-cs"/>
              </a:defRPr>
            </a:lvl2pPr>
            <a:lvl3pPr marL="0" indent="0" algn="l" defTabSz="457200" rtl="0" eaLnBrk="1" latinLnBrk="0" hangingPunct="1">
              <a:lnSpc>
                <a:spcPct val="100000"/>
              </a:lnSpc>
              <a:buFontTx/>
              <a:buNone/>
              <a:defRPr sz="2000" kern="1200">
                <a:solidFill>
                  <a:srgbClr val="965AA0"/>
                </a:solidFill>
                <a:latin typeface="+mn-lt"/>
                <a:ea typeface="+mn-ea"/>
                <a:cs typeface="+mn-cs"/>
              </a:defRPr>
            </a:lvl3pPr>
            <a:lvl4pPr marL="0" indent="0" algn="l" defTabSz="457200" rtl="0" eaLnBrk="1" latinLnBrk="0" hangingPunct="1">
              <a:lnSpc>
                <a:spcPct val="100000"/>
              </a:lnSpc>
              <a:buFontTx/>
              <a:buNone/>
              <a:defRPr sz="2000" kern="1200">
                <a:solidFill>
                  <a:srgbClr val="965AA0"/>
                </a:solidFill>
                <a:latin typeface="+mn-lt"/>
                <a:ea typeface="+mn-ea"/>
                <a:cs typeface="+mn-cs"/>
              </a:defRPr>
            </a:lvl4pPr>
            <a:lvl5pPr marL="0" indent="0" algn="l" defTabSz="457200" rtl="0" eaLnBrk="1" latinLnBrk="0" hangingPunct="1">
              <a:lnSpc>
                <a:spcPct val="100000"/>
              </a:lnSpc>
              <a:buFontTx/>
              <a:buNone/>
              <a:defRPr sz="2000" kern="1200">
                <a:solidFill>
                  <a:srgbClr val="965AA0"/>
                </a:solidFill>
                <a:latin typeface="+mn-lt"/>
                <a:ea typeface="+mn-ea"/>
                <a:cs typeface="+mn-cs"/>
              </a:defRPr>
            </a:lvl5pPr>
            <a:lvl6pPr marL="0" indent="0" algn="l" defTabSz="457200" rtl="0" eaLnBrk="1" latinLnBrk="0" hangingPunct="1">
              <a:lnSpc>
                <a:spcPct val="100000"/>
              </a:lnSpc>
              <a:buFontTx/>
              <a:buNone/>
              <a:defRPr sz="2000" kern="1200">
                <a:solidFill>
                  <a:srgbClr val="965AA0"/>
                </a:solidFill>
                <a:latin typeface="+mn-lt"/>
                <a:ea typeface="+mn-ea"/>
                <a:cs typeface="+mn-cs"/>
              </a:defRPr>
            </a:lvl6pPr>
            <a:lvl7pPr marL="0" indent="0" algn="l" defTabSz="457200" rtl="0" eaLnBrk="1" latinLnBrk="0" hangingPunct="1">
              <a:lnSpc>
                <a:spcPct val="100000"/>
              </a:lnSpc>
              <a:buFontTx/>
              <a:buNone/>
              <a:defRPr sz="2000" kern="1200">
                <a:solidFill>
                  <a:srgbClr val="965AA0"/>
                </a:solidFill>
                <a:latin typeface="+mn-lt"/>
                <a:ea typeface="+mn-ea"/>
                <a:cs typeface="+mn-cs"/>
              </a:defRPr>
            </a:lvl7pPr>
            <a:lvl8pPr marL="0" indent="0" algn="l" defTabSz="457200" rtl="0" eaLnBrk="1" latinLnBrk="0" hangingPunct="1">
              <a:lnSpc>
                <a:spcPct val="100000"/>
              </a:lnSpc>
              <a:buFontTx/>
              <a:buNone/>
              <a:defRPr sz="2000" kern="1200">
                <a:solidFill>
                  <a:srgbClr val="965AA0"/>
                </a:solidFill>
                <a:latin typeface="+mn-lt"/>
                <a:ea typeface="+mn-ea"/>
                <a:cs typeface="+mn-cs"/>
              </a:defRPr>
            </a:lvl8pPr>
            <a:lvl9pPr marL="0" indent="0" algn="l" defTabSz="457200" rtl="0" eaLnBrk="1" latinLnBrk="0" hangingPunct="1">
              <a:lnSpc>
                <a:spcPct val="100000"/>
              </a:lnSpc>
              <a:buFontTx/>
              <a:buNone/>
              <a:defRPr sz="2000" kern="1200">
                <a:solidFill>
                  <a:srgbClr val="965AA0"/>
                </a:solidFill>
                <a:latin typeface="+mn-lt"/>
                <a:ea typeface="+mn-ea"/>
                <a:cs typeface="+mn-cs"/>
              </a:defRPr>
            </a:lvl9pPr>
          </a:lstStyle>
          <a:p>
            <a:endParaRPr lang="en-GB" sz="1100"/>
          </a:p>
        </p:txBody>
      </p:sp>
      <p:sp>
        <p:nvSpPr>
          <p:cNvPr id="18" name="Untertitel 2">
            <a:extLst>
              <a:ext uri="{FF2B5EF4-FFF2-40B4-BE49-F238E27FC236}">
                <a16:creationId xmlns:a16="http://schemas.microsoft.com/office/drawing/2014/main" id="{922D3280-E6E0-674B-A4DD-0D7A0B6C040D}"/>
              </a:ext>
            </a:extLst>
          </p:cNvPr>
          <p:cNvSpPr txBox="1">
            <a:spLocks/>
          </p:cNvSpPr>
          <p:nvPr/>
        </p:nvSpPr>
        <p:spPr bwMode="gray">
          <a:xfrm>
            <a:off x="953612" y="2995940"/>
            <a:ext cx="10942553" cy="2868147"/>
          </a:xfrm>
          <a:prstGeom prst="rect">
            <a:avLst/>
          </a:prstGeom>
        </p:spPr>
        <p:txBody>
          <a:bodyPr anchor="ctr"/>
          <a:lstStyle>
            <a:lvl1pPr marL="0" indent="0" algn="l" defTabSz="457200" rtl="0" eaLnBrk="1" latinLnBrk="0" hangingPunct="1">
              <a:lnSpc>
                <a:spcPct val="90000"/>
              </a:lnSpc>
              <a:spcBef>
                <a:spcPts val="1000"/>
              </a:spcBef>
              <a:spcAft>
                <a:spcPts val="1500"/>
              </a:spcAft>
              <a:buClr>
                <a:schemeClr val="accent1"/>
              </a:buClr>
              <a:buSzPct val="80000"/>
              <a:buFont typeface="Wingdings 3" charset="2"/>
              <a:buNone/>
              <a:defRPr sz="2800" b="1" i="0" kern="1200" cap="all" baseline="0">
                <a:solidFill>
                  <a:schemeClr val="bg1"/>
                </a:solidFill>
                <a:latin typeface="+mn-lt"/>
                <a:ea typeface="+mn-ea"/>
                <a:cs typeface="+mn-cs"/>
              </a:defRPr>
            </a:lvl1pPr>
            <a:lvl2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 typeface="Wingdings 3" charset="2"/>
              <a:buNone/>
              <a:tabLst/>
              <a:defRPr sz="2000" b="0" i="0" kern="1200">
                <a:solidFill>
                  <a:schemeClr val="bg1"/>
                </a:solidFill>
                <a:latin typeface="+mn-lt"/>
                <a:ea typeface="+mn-ea"/>
                <a:cs typeface="+mn-cs"/>
              </a:defRPr>
            </a:lvl3pPr>
            <a:lvl4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8pPr>
            <a:lvl9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9pPr>
          </a:lstStyle>
          <a:p>
            <a:pPr algn="ctr"/>
            <a:r>
              <a:rPr lang="en-GB" sz="4400" dirty="0">
                <a:latin typeface="Arial" panose="020B0604020202020204" pitchFamily="34" charset="0"/>
                <a:cs typeface="Arial" panose="020B0604020202020204" pitchFamily="34" charset="0"/>
              </a:rPr>
              <a:t>DESIGN FIRST API VS. CODE FIRST API DEVELOPMENT</a:t>
            </a:r>
          </a:p>
        </p:txBody>
      </p:sp>
      <p:pic>
        <p:nvPicPr>
          <p:cNvPr id="19" name="Grafik 25">
            <a:extLst>
              <a:ext uri="{FF2B5EF4-FFF2-40B4-BE49-F238E27FC236}">
                <a16:creationId xmlns:a16="http://schemas.microsoft.com/office/drawing/2014/main" id="{D5792338-6627-6247-9879-FD1ECF9D26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730" y="1195138"/>
            <a:ext cx="1946478" cy="714052"/>
          </a:xfrm>
          <a:prstGeom prst="rect">
            <a:avLst/>
          </a:prstGeom>
        </p:spPr>
      </p:pic>
    </p:spTree>
    <p:extLst>
      <p:ext uri="{BB962C8B-B14F-4D97-AF65-F5344CB8AC3E}">
        <p14:creationId xmlns:p14="http://schemas.microsoft.com/office/powerpoint/2010/main" val="730277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EVERY CHANGE BREAKS SOMEONE’S WORKFLOW</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Design First API vs. Code First API Development</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10/09/2021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dirty="0">
                <a:solidFill>
                  <a:srgbClr val="70267D"/>
                </a:solidFill>
              </a:rPr>
              <a:t>// </a:t>
            </a:r>
            <a:r>
              <a:rPr lang="en-GB" dirty="0" err="1">
                <a:solidFill>
                  <a:srgbClr val="70267D"/>
                </a:solidFill>
              </a:rPr>
              <a:t>OpenAPI</a:t>
            </a:r>
            <a:r>
              <a:rPr lang="en-GB" dirty="0">
                <a:solidFill>
                  <a:srgbClr val="70267D"/>
                </a:solidFill>
              </a:rPr>
              <a:t>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18</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i="1" dirty="0">
                <a:latin typeface="Arial" panose="020B0604020202020204" pitchFamily="34" charset="0"/>
                <a:cs typeface="Arial" panose="020B0604020202020204" pitchFamily="34" charset="0"/>
              </a:rPr>
              <a:t>Word of caution:</a:t>
            </a:r>
            <a:r>
              <a:rPr lang="en-GB" sz="1800" b="1" dirty="0">
                <a:latin typeface="Arial" panose="020B0604020202020204" pitchFamily="34" charset="0"/>
                <a:cs typeface="Arial" panose="020B0604020202020204" pitchFamily="34" charset="0"/>
              </a:rPr>
              <a:t> </a:t>
            </a:r>
            <a:r>
              <a:rPr lang="en-GB" sz="1800" dirty="0">
                <a:latin typeface="Arial" panose="020B0604020202020204" pitchFamily="34" charset="0"/>
                <a:cs typeface="Arial" panose="020B0604020202020204" pitchFamily="34" charset="0"/>
              </a:rPr>
              <a:t>focusing on the design first does not mean deliberating endlessly on all the what-if scenarios. </a:t>
            </a:r>
          </a:p>
          <a:p>
            <a:r>
              <a:rPr lang="en-GB" sz="1800" dirty="0">
                <a:latin typeface="Arial" panose="020B0604020202020204" pitchFamily="34" charset="0"/>
                <a:cs typeface="Arial" panose="020B0604020202020204" pitchFamily="34" charset="0"/>
              </a:rPr>
              <a:t>A good design should have the flexibility to adapt to change.</a:t>
            </a:r>
          </a:p>
          <a:p>
            <a:r>
              <a:rPr lang="en-GB" sz="1800" dirty="0">
                <a:latin typeface="Arial" panose="020B0604020202020204" pitchFamily="34" charset="0"/>
                <a:cs typeface="Arial" panose="020B0604020202020204" pitchFamily="34" charset="0"/>
              </a:rPr>
              <a:t>Hyrum Wright observed that it’s problematic to fully separate an interface from its implementation, especially in large scale systems.</a:t>
            </a:r>
          </a:p>
          <a:p>
            <a:endParaRPr lang="en-GB" sz="18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8FA67F34-463C-F845-A410-3324CF4A8339}"/>
              </a:ext>
            </a:extLst>
          </p:cNvPr>
          <p:cNvSpPr txBox="1"/>
          <p:nvPr/>
        </p:nvSpPr>
        <p:spPr>
          <a:xfrm>
            <a:off x="627529" y="3849920"/>
            <a:ext cx="4509247" cy="1938992"/>
          </a:xfrm>
          <a:prstGeom prst="rect">
            <a:avLst/>
          </a:prstGeom>
          <a:noFill/>
        </p:spPr>
        <p:txBody>
          <a:bodyPr wrap="square" rtlCol="0">
            <a:spAutoFit/>
          </a:bodyPr>
          <a:lstStyle/>
          <a:p>
            <a:r>
              <a:rPr lang="en-GB" sz="2000" i="1" dirty="0">
                <a:solidFill>
                  <a:schemeClr val="tx1">
                    <a:lumMod val="50000"/>
                    <a:lumOff val="50000"/>
                  </a:schemeClr>
                </a:solidFill>
                <a:latin typeface="Arial" panose="020B0604020202020204" pitchFamily="34" charset="0"/>
                <a:cs typeface="Arial" panose="020B0604020202020204" pitchFamily="34" charset="0"/>
              </a:rPr>
              <a:t>With a sufficient number of users of an API, it does not matter what you promise in the contract: all observable </a:t>
            </a:r>
            <a:r>
              <a:rPr lang="en-GB" sz="2000" i="1" dirty="0" err="1">
                <a:solidFill>
                  <a:schemeClr val="tx1">
                    <a:lumMod val="50000"/>
                    <a:lumOff val="50000"/>
                  </a:schemeClr>
                </a:solidFill>
                <a:latin typeface="Arial" panose="020B0604020202020204" pitchFamily="34" charset="0"/>
                <a:cs typeface="Arial" panose="020B0604020202020204" pitchFamily="34" charset="0"/>
              </a:rPr>
              <a:t>behaviors</a:t>
            </a:r>
            <a:r>
              <a:rPr lang="en-GB" sz="2000" i="1" dirty="0">
                <a:solidFill>
                  <a:schemeClr val="tx1">
                    <a:lumMod val="50000"/>
                    <a:lumOff val="50000"/>
                  </a:schemeClr>
                </a:solidFill>
                <a:latin typeface="Arial" panose="020B0604020202020204" pitchFamily="34" charset="0"/>
                <a:cs typeface="Arial" panose="020B0604020202020204" pitchFamily="34" charset="0"/>
              </a:rPr>
              <a:t> of your system will be depended on by somebody.</a:t>
            </a:r>
          </a:p>
          <a:p>
            <a:pPr algn="r"/>
            <a:r>
              <a:rPr lang="en-GB" sz="2000" i="1" dirty="0">
                <a:solidFill>
                  <a:schemeClr val="tx1">
                    <a:lumMod val="50000"/>
                    <a:lumOff val="50000"/>
                  </a:schemeClr>
                </a:solidFill>
                <a:latin typeface="Arial" panose="020B0604020202020204" pitchFamily="34" charset="0"/>
                <a:cs typeface="Arial" panose="020B0604020202020204" pitchFamily="34" charset="0"/>
              </a:rPr>
              <a:t>- Hyrum’s Law</a:t>
            </a:r>
          </a:p>
        </p:txBody>
      </p:sp>
      <p:sp>
        <p:nvSpPr>
          <p:cNvPr id="14" name="TextBox 13">
            <a:extLst>
              <a:ext uri="{FF2B5EF4-FFF2-40B4-BE49-F238E27FC236}">
                <a16:creationId xmlns:a16="http://schemas.microsoft.com/office/drawing/2014/main" id="{01DF9D68-049E-1B40-81B4-B279DD572C40}"/>
              </a:ext>
            </a:extLst>
          </p:cNvPr>
          <p:cNvSpPr txBox="1"/>
          <p:nvPr/>
        </p:nvSpPr>
        <p:spPr>
          <a:xfrm>
            <a:off x="5531224" y="3849920"/>
            <a:ext cx="3740915" cy="1015663"/>
          </a:xfrm>
          <a:prstGeom prst="rect">
            <a:avLst/>
          </a:prstGeom>
          <a:noFill/>
        </p:spPr>
        <p:txBody>
          <a:bodyPr wrap="square" rtlCol="0">
            <a:spAutoFit/>
          </a:bodyPr>
          <a:lstStyle/>
          <a:p>
            <a:r>
              <a:rPr lang="en-GB" sz="2000" i="1" dirty="0">
                <a:solidFill>
                  <a:schemeClr val="tx1">
                    <a:lumMod val="50000"/>
                    <a:lumOff val="50000"/>
                  </a:schemeClr>
                </a:solidFill>
                <a:latin typeface="Arial" panose="020B0604020202020204" pitchFamily="34" charset="0"/>
                <a:cs typeface="Arial" panose="020B0604020202020204" pitchFamily="34" charset="0"/>
              </a:rPr>
              <a:t>Every change breaks someone's workflow.</a:t>
            </a:r>
          </a:p>
          <a:p>
            <a:pPr algn="ctr"/>
            <a:r>
              <a:rPr lang="en-GB" sz="2000" i="1" dirty="0">
                <a:solidFill>
                  <a:schemeClr val="tx1">
                    <a:lumMod val="50000"/>
                    <a:lumOff val="50000"/>
                  </a:schemeClr>
                </a:solidFill>
                <a:latin typeface="Arial" panose="020B0604020202020204" pitchFamily="34" charset="0"/>
                <a:cs typeface="Arial" panose="020B0604020202020204" pitchFamily="34" charset="0"/>
              </a:rPr>
              <a:t>- </a:t>
            </a:r>
            <a:r>
              <a:rPr lang="en-GB" sz="2000" i="1" dirty="0" err="1">
                <a:solidFill>
                  <a:schemeClr val="tx1">
                    <a:lumMod val="50000"/>
                    <a:lumOff val="50000"/>
                  </a:schemeClr>
                </a:solidFill>
                <a:latin typeface="Arial" panose="020B0604020202020204" pitchFamily="34" charset="0"/>
                <a:cs typeface="Arial" panose="020B0604020202020204" pitchFamily="34" charset="0"/>
              </a:rPr>
              <a:t>xkcd</a:t>
            </a:r>
            <a:endParaRPr lang="en-GB" sz="2000" i="1"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5FA4DCE6-769F-DE4B-8991-AE90A7255A1B}"/>
              </a:ext>
            </a:extLst>
          </p:cNvPr>
          <p:cNvSpPr txBox="1"/>
          <p:nvPr/>
        </p:nvSpPr>
        <p:spPr>
          <a:xfrm>
            <a:off x="10322453" y="733668"/>
            <a:ext cx="1715833" cy="707886"/>
          </a:xfrm>
          <a:prstGeom prst="rect">
            <a:avLst/>
          </a:prstGeom>
          <a:noFill/>
        </p:spPr>
        <p:txBody>
          <a:bodyPr wrap="square" rtlCol="0">
            <a:spAutoFit/>
          </a:bodyPr>
          <a:lstStyle/>
          <a:p>
            <a:pPr algn="ctr"/>
            <a:r>
              <a:rPr lang="en-GB" sz="4000" b="1" dirty="0"/>
              <a:t>{Code}</a:t>
            </a:r>
          </a:p>
        </p:txBody>
      </p:sp>
      <p:sp>
        <p:nvSpPr>
          <p:cNvPr id="16" name="TextBox 15">
            <a:extLst>
              <a:ext uri="{FF2B5EF4-FFF2-40B4-BE49-F238E27FC236}">
                <a16:creationId xmlns:a16="http://schemas.microsoft.com/office/drawing/2014/main" id="{CF33C949-8A43-A849-BB61-4ACB265A5ABD}"/>
              </a:ext>
            </a:extLst>
          </p:cNvPr>
          <p:cNvSpPr txBox="1"/>
          <p:nvPr/>
        </p:nvSpPr>
        <p:spPr>
          <a:xfrm>
            <a:off x="10516042" y="691185"/>
            <a:ext cx="1328654" cy="369332"/>
          </a:xfrm>
          <a:prstGeom prst="rect">
            <a:avLst/>
          </a:prstGeom>
          <a:noFill/>
        </p:spPr>
        <p:txBody>
          <a:bodyPr wrap="square" rtlCol="0">
            <a:spAutoFit/>
          </a:bodyPr>
          <a:lstStyle/>
          <a:p>
            <a:pPr algn="ctr"/>
            <a:r>
              <a:rPr lang="en-GB" b="1" dirty="0"/>
              <a:t>vs.</a:t>
            </a:r>
          </a:p>
        </p:txBody>
      </p:sp>
      <p:sp>
        <p:nvSpPr>
          <p:cNvPr id="17" name="TextBox 16">
            <a:extLst>
              <a:ext uri="{FF2B5EF4-FFF2-40B4-BE49-F238E27FC236}">
                <a16:creationId xmlns:a16="http://schemas.microsoft.com/office/drawing/2014/main" id="{933BC843-C72F-5A46-95E0-A88422647EA4}"/>
              </a:ext>
            </a:extLst>
          </p:cNvPr>
          <p:cNvSpPr txBox="1"/>
          <p:nvPr/>
        </p:nvSpPr>
        <p:spPr>
          <a:xfrm>
            <a:off x="10684476" y="148308"/>
            <a:ext cx="1328654" cy="707886"/>
          </a:xfrm>
          <a:prstGeom prst="rect">
            <a:avLst/>
          </a:prstGeom>
          <a:noFill/>
        </p:spPr>
        <p:txBody>
          <a:bodyPr wrap="square" rtlCol="0">
            <a:spAutoFit/>
          </a:bodyPr>
          <a:lstStyle/>
          <a:p>
            <a:pPr algn="ctr"/>
            <a:r>
              <a:rPr lang="en-GB" sz="4000" b="1" dirty="0"/>
              <a:t>{API}</a:t>
            </a:r>
          </a:p>
        </p:txBody>
      </p:sp>
      <p:pic>
        <p:nvPicPr>
          <p:cNvPr id="19" name="Picture 18" descr="Text&#10;&#10;Description automatically generated">
            <a:extLst>
              <a:ext uri="{FF2B5EF4-FFF2-40B4-BE49-F238E27FC236}">
                <a16:creationId xmlns:a16="http://schemas.microsoft.com/office/drawing/2014/main" id="{1B7DFEE0-CF7C-194C-928A-94E0E68BDEC6}"/>
              </a:ext>
            </a:extLst>
          </p:cNvPr>
          <p:cNvPicPr>
            <a:picLocks noChangeAspect="1"/>
          </p:cNvPicPr>
          <p:nvPr/>
        </p:nvPicPr>
        <p:blipFill>
          <a:blip r:embed="rId4"/>
          <a:stretch>
            <a:fillRect/>
          </a:stretch>
        </p:blipFill>
        <p:spPr>
          <a:xfrm rot="227509">
            <a:off x="8766654" y="2863182"/>
            <a:ext cx="2353576" cy="3267915"/>
          </a:xfrm>
          <a:prstGeom prst="rect">
            <a:avLst/>
          </a:prstGeom>
        </p:spPr>
      </p:pic>
      <p:sp>
        <p:nvSpPr>
          <p:cNvPr id="20" name="TextBox 19">
            <a:extLst>
              <a:ext uri="{FF2B5EF4-FFF2-40B4-BE49-F238E27FC236}">
                <a16:creationId xmlns:a16="http://schemas.microsoft.com/office/drawing/2014/main" id="{BFA01AFB-94CB-8E4F-A17A-07DB7564605F}"/>
              </a:ext>
            </a:extLst>
          </p:cNvPr>
          <p:cNvSpPr txBox="1"/>
          <p:nvPr/>
        </p:nvSpPr>
        <p:spPr>
          <a:xfrm>
            <a:off x="8742284" y="6079392"/>
            <a:ext cx="2608855" cy="677108"/>
          </a:xfrm>
          <a:prstGeom prst="rect">
            <a:avLst/>
          </a:prstGeom>
          <a:noFill/>
        </p:spPr>
        <p:txBody>
          <a:bodyPr wrap="square" rtlCol="0">
            <a:spAutoFit/>
          </a:bodyPr>
          <a:lstStyle/>
          <a:p>
            <a:r>
              <a:rPr lang="en-GB" sz="1000" dirty="0"/>
              <a:t>Reference:</a:t>
            </a:r>
          </a:p>
          <a:p>
            <a:r>
              <a:rPr lang="en-GB" sz="1000" dirty="0">
                <a:solidFill>
                  <a:srgbClr val="0563C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https://xkcd.com/1172/</a:t>
            </a:r>
            <a:endParaRPr lang="en-GB" sz="1000" dirty="0"/>
          </a:p>
          <a:p>
            <a:endParaRPr lang="en-GB" dirty="0"/>
          </a:p>
        </p:txBody>
      </p:sp>
    </p:spTree>
    <p:extLst>
      <p:ext uri="{BB962C8B-B14F-4D97-AF65-F5344CB8AC3E}">
        <p14:creationId xmlns:p14="http://schemas.microsoft.com/office/powerpoint/2010/main" val="1620304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3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anim calcmode="lin" valueType="num">
                                      <p:cBhvr additive="base">
                                        <p:cTn id="13" dur="300" fill="hold"/>
                                        <p:tgtEl>
                                          <p:spTgt spid="12">
                                            <p:txEl>
                                              <p:pRg st="1" end="1"/>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anim calcmode="lin" valueType="num">
                                      <p:cBhvr additive="base">
                                        <p:cTn id="19" dur="3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dissolve">
                                      <p:cBhvr>
                                        <p:cTn id="25" dur="3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dissolve">
                                      <p:cBhvr>
                                        <p:cTn id="30" dur="300"/>
                                        <p:tgtEl>
                                          <p:spTgt spid="14"/>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dissolve">
                                      <p:cBhvr>
                                        <p:cTn id="33" dur="300"/>
                                        <p:tgtEl>
                                          <p:spTgt spid="20"/>
                                        </p:tgtEl>
                                      </p:cBhvr>
                                    </p:animEffect>
                                  </p:childTnLst>
                                </p:cTn>
                              </p:par>
                              <p:par>
                                <p:cTn id="34" presetID="9" presetClass="entr" presetSubtype="0" fill="hold"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dissolve">
                                      <p:cBhvr>
                                        <p:cTn id="36" dur="3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DESIGN FIRST API DEV VS. CODE FIRST API DEV</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Design First API vs. Code First API Development</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10/09/2021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dirty="0">
                <a:solidFill>
                  <a:srgbClr val="70267D"/>
                </a:solidFill>
              </a:rPr>
              <a:t>// </a:t>
            </a:r>
            <a:r>
              <a:rPr lang="en-GB" dirty="0" err="1">
                <a:solidFill>
                  <a:srgbClr val="70267D"/>
                </a:solidFill>
              </a:rPr>
              <a:t>OpenAPI</a:t>
            </a:r>
            <a:r>
              <a:rPr lang="en-GB" dirty="0">
                <a:solidFill>
                  <a:srgbClr val="70267D"/>
                </a:solidFill>
              </a:rPr>
              <a:t>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19</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800">
              <a:latin typeface="Arial" panose="020B0604020202020204" pitchFamily="34" charset="0"/>
              <a:cs typeface="Arial" panose="020B0604020202020204" pitchFamily="34" charset="0"/>
            </a:endParaRPr>
          </a:p>
          <a:p>
            <a:endParaRPr lang="en-GB" sz="1800">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C1E56994-8A2F-A243-81F7-01C6BC06223A}"/>
              </a:ext>
            </a:extLst>
          </p:cNvPr>
          <p:cNvPicPr>
            <a:picLocks noChangeAspect="1"/>
          </p:cNvPicPr>
          <p:nvPr/>
        </p:nvPicPr>
        <p:blipFill>
          <a:blip r:embed="rId4"/>
          <a:stretch>
            <a:fillRect/>
          </a:stretch>
        </p:blipFill>
        <p:spPr>
          <a:xfrm>
            <a:off x="1940525" y="1048198"/>
            <a:ext cx="8310949" cy="5260803"/>
          </a:xfrm>
          <a:prstGeom prst="rect">
            <a:avLst/>
          </a:prstGeom>
        </p:spPr>
      </p:pic>
      <p:sp>
        <p:nvSpPr>
          <p:cNvPr id="14" name="TextBox 13">
            <a:extLst>
              <a:ext uri="{FF2B5EF4-FFF2-40B4-BE49-F238E27FC236}">
                <a16:creationId xmlns:a16="http://schemas.microsoft.com/office/drawing/2014/main" id="{CCBC2462-B32F-7548-9A15-D0F3AD080444}"/>
              </a:ext>
            </a:extLst>
          </p:cNvPr>
          <p:cNvSpPr txBox="1"/>
          <p:nvPr/>
        </p:nvSpPr>
        <p:spPr>
          <a:xfrm>
            <a:off x="10322453" y="733668"/>
            <a:ext cx="1715833" cy="707886"/>
          </a:xfrm>
          <a:prstGeom prst="rect">
            <a:avLst/>
          </a:prstGeom>
          <a:noFill/>
        </p:spPr>
        <p:txBody>
          <a:bodyPr wrap="square" rtlCol="0">
            <a:spAutoFit/>
          </a:bodyPr>
          <a:lstStyle/>
          <a:p>
            <a:pPr algn="ctr"/>
            <a:r>
              <a:rPr lang="en-GB" sz="4000" b="1" dirty="0"/>
              <a:t>{Code}</a:t>
            </a:r>
          </a:p>
        </p:txBody>
      </p:sp>
      <p:sp>
        <p:nvSpPr>
          <p:cNvPr id="15" name="TextBox 14">
            <a:extLst>
              <a:ext uri="{FF2B5EF4-FFF2-40B4-BE49-F238E27FC236}">
                <a16:creationId xmlns:a16="http://schemas.microsoft.com/office/drawing/2014/main" id="{8E14EEDC-2FB8-B848-9001-91C57E62F950}"/>
              </a:ext>
            </a:extLst>
          </p:cNvPr>
          <p:cNvSpPr txBox="1"/>
          <p:nvPr/>
        </p:nvSpPr>
        <p:spPr>
          <a:xfrm>
            <a:off x="10516042" y="691185"/>
            <a:ext cx="1328654" cy="369332"/>
          </a:xfrm>
          <a:prstGeom prst="rect">
            <a:avLst/>
          </a:prstGeom>
          <a:noFill/>
        </p:spPr>
        <p:txBody>
          <a:bodyPr wrap="square" rtlCol="0">
            <a:spAutoFit/>
          </a:bodyPr>
          <a:lstStyle/>
          <a:p>
            <a:pPr algn="ctr"/>
            <a:r>
              <a:rPr lang="en-GB" b="1" dirty="0"/>
              <a:t>vs.</a:t>
            </a:r>
          </a:p>
        </p:txBody>
      </p:sp>
      <p:sp>
        <p:nvSpPr>
          <p:cNvPr id="16" name="TextBox 15">
            <a:extLst>
              <a:ext uri="{FF2B5EF4-FFF2-40B4-BE49-F238E27FC236}">
                <a16:creationId xmlns:a16="http://schemas.microsoft.com/office/drawing/2014/main" id="{75B3B48A-7ADF-F34C-B231-23E822237A52}"/>
              </a:ext>
            </a:extLst>
          </p:cNvPr>
          <p:cNvSpPr txBox="1"/>
          <p:nvPr/>
        </p:nvSpPr>
        <p:spPr>
          <a:xfrm>
            <a:off x="10684476" y="148308"/>
            <a:ext cx="1328654" cy="707886"/>
          </a:xfrm>
          <a:prstGeom prst="rect">
            <a:avLst/>
          </a:prstGeom>
          <a:noFill/>
        </p:spPr>
        <p:txBody>
          <a:bodyPr wrap="square" rtlCol="0">
            <a:spAutoFit/>
          </a:bodyPr>
          <a:lstStyle/>
          <a:p>
            <a:pPr algn="ctr"/>
            <a:r>
              <a:rPr lang="en-GB" sz="4000" b="1" dirty="0"/>
              <a:t>{API}</a:t>
            </a:r>
          </a:p>
        </p:txBody>
      </p:sp>
    </p:spTree>
    <p:extLst>
      <p:ext uri="{BB962C8B-B14F-4D97-AF65-F5344CB8AC3E}">
        <p14:creationId xmlns:p14="http://schemas.microsoft.com/office/powerpoint/2010/main" val="3136131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API vs. IPA</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err="1">
                <a:latin typeface="Arial" panose="020B0604020202020204" pitchFamily="34" charset="0"/>
                <a:cs typeface="Arial" panose="020B0604020202020204" pitchFamily="34" charset="0"/>
              </a:rPr>
              <a:t>Openapi</a:t>
            </a:r>
            <a:r>
              <a:rPr lang="en-GB" dirty="0">
                <a:latin typeface="Arial" panose="020B0604020202020204" pitchFamily="34" charset="0"/>
                <a:cs typeface="Arial" panose="020B0604020202020204" pitchFamily="34" charset="0"/>
              </a:rPr>
              <a:t> Contract Validation</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10/09/2021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2</a:t>
            </a:fld>
            <a:endParaRPr lang="en-GB">
              <a:solidFill>
                <a:srgbClr val="70267D"/>
              </a:solidFill>
            </a:endParaRPr>
          </a:p>
        </p:txBody>
      </p:sp>
      <p:pic>
        <p:nvPicPr>
          <p:cNvPr id="3" name="Picture 2">
            <a:extLst>
              <a:ext uri="{FF2B5EF4-FFF2-40B4-BE49-F238E27FC236}">
                <a16:creationId xmlns:a16="http://schemas.microsoft.com/office/drawing/2014/main" id="{77A6774A-F907-564A-A9F1-11DAEBDB11C7}"/>
              </a:ext>
            </a:extLst>
          </p:cNvPr>
          <p:cNvPicPr>
            <a:picLocks noChangeAspect="1"/>
          </p:cNvPicPr>
          <p:nvPr/>
        </p:nvPicPr>
        <p:blipFill>
          <a:blip r:embed="rId4"/>
          <a:stretch>
            <a:fillRect/>
          </a:stretch>
        </p:blipFill>
        <p:spPr>
          <a:xfrm>
            <a:off x="5991741" y="382876"/>
            <a:ext cx="2732049" cy="3821923"/>
          </a:xfrm>
          <a:prstGeom prst="rect">
            <a:avLst/>
          </a:prstGeom>
        </p:spPr>
      </p:pic>
      <p:sp>
        <p:nvSpPr>
          <p:cNvPr id="28" name="Oval 27">
            <a:extLst>
              <a:ext uri="{FF2B5EF4-FFF2-40B4-BE49-F238E27FC236}">
                <a16:creationId xmlns:a16="http://schemas.microsoft.com/office/drawing/2014/main" id="{BA918456-F232-1049-B377-A093630E881E}"/>
              </a:ext>
            </a:extLst>
          </p:cNvPr>
          <p:cNvSpPr/>
          <p:nvPr/>
        </p:nvSpPr>
        <p:spPr>
          <a:xfrm>
            <a:off x="4870568" y="3428999"/>
            <a:ext cx="1103838" cy="104584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458C77EE-5641-8D49-9F67-9C8A918C3C26}"/>
              </a:ext>
            </a:extLst>
          </p:cNvPr>
          <p:cNvSpPr/>
          <p:nvPr/>
        </p:nvSpPr>
        <p:spPr>
          <a:xfrm>
            <a:off x="2953773" y="3637692"/>
            <a:ext cx="1329904" cy="134896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descr="Shape&#10;&#10;Description automatically generated with low confidence">
            <a:extLst>
              <a:ext uri="{FF2B5EF4-FFF2-40B4-BE49-F238E27FC236}">
                <a16:creationId xmlns:a16="http://schemas.microsoft.com/office/drawing/2014/main" id="{9B46CFF2-DF98-2846-AA4C-44237A15B06C}"/>
              </a:ext>
            </a:extLst>
          </p:cNvPr>
          <p:cNvPicPr>
            <a:picLocks noChangeAspect="1"/>
          </p:cNvPicPr>
          <p:nvPr/>
        </p:nvPicPr>
        <p:blipFill>
          <a:blip r:embed="rId5"/>
          <a:stretch>
            <a:fillRect/>
          </a:stretch>
        </p:blipFill>
        <p:spPr>
          <a:xfrm>
            <a:off x="2381093" y="3031766"/>
            <a:ext cx="2455472" cy="2455472"/>
          </a:xfrm>
          <a:prstGeom prst="rect">
            <a:avLst/>
          </a:prstGeom>
        </p:spPr>
      </p:pic>
      <p:sp>
        <p:nvSpPr>
          <p:cNvPr id="23" name="TextBox 22">
            <a:extLst>
              <a:ext uri="{FF2B5EF4-FFF2-40B4-BE49-F238E27FC236}">
                <a16:creationId xmlns:a16="http://schemas.microsoft.com/office/drawing/2014/main" id="{4396DC01-64C1-D14B-8B34-50A71461D610}"/>
              </a:ext>
            </a:extLst>
          </p:cNvPr>
          <p:cNvSpPr txBox="1"/>
          <p:nvPr/>
        </p:nvSpPr>
        <p:spPr>
          <a:xfrm>
            <a:off x="3366650" y="1281316"/>
            <a:ext cx="3130379" cy="1938992"/>
          </a:xfrm>
          <a:prstGeom prst="rect">
            <a:avLst/>
          </a:prstGeom>
          <a:noFill/>
        </p:spPr>
        <p:txBody>
          <a:bodyPr wrap="square" rtlCol="0">
            <a:spAutoFit/>
          </a:bodyPr>
          <a:lstStyle/>
          <a:p>
            <a:r>
              <a:rPr lang="en-GB" sz="6000" b="1" dirty="0">
                <a:latin typeface="Courier" pitchFamily="2" charset="0"/>
              </a:rPr>
              <a:t>I TURN IPA</a:t>
            </a:r>
          </a:p>
        </p:txBody>
      </p:sp>
      <p:sp>
        <p:nvSpPr>
          <p:cNvPr id="24" name="TextBox 23">
            <a:extLst>
              <a:ext uri="{FF2B5EF4-FFF2-40B4-BE49-F238E27FC236}">
                <a16:creationId xmlns:a16="http://schemas.microsoft.com/office/drawing/2014/main" id="{530F4375-FF8A-0B41-8624-42A19BE3028F}"/>
              </a:ext>
            </a:extLst>
          </p:cNvPr>
          <p:cNvSpPr txBox="1"/>
          <p:nvPr/>
        </p:nvSpPr>
        <p:spPr>
          <a:xfrm>
            <a:off x="6107849" y="4040679"/>
            <a:ext cx="3130379" cy="1938992"/>
          </a:xfrm>
          <a:prstGeom prst="rect">
            <a:avLst/>
          </a:prstGeom>
          <a:noFill/>
        </p:spPr>
        <p:txBody>
          <a:bodyPr wrap="square" rtlCol="0">
            <a:spAutoFit/>
          </a:bodyPr>
          <a:lstStyle/>
          <a:p>
            <a:r>
              <a:rPr lang="en-GB" sz="6000" b="1" dirty="0">
                <a:latin typeface="Courier" pitchFamily="2" charset="0"/>
              </a:rPr>
              <a:t>INTO {API}</a:t>
            </a:r>
          </a:p>
        </p:txBody>
      </p:sp>
      <p:sp>
        <p:nvSpPr>
          <p:cNvPr id="29" name="Oval 28">
            <a:extLst>
              <a:ext uri="{FF2B5EF4-FFF2-40B4-BE49-F238E27FC236}">
                <a16:creationId xmlns:a16="http://schemas.microsoft.com/office/drawing/2014/main" id="{951218FA-CE1C-B042-A78C-EF1E19361903}"/>
              </a:ext>
            </a:extLst>
          </p:cNvPr>
          <p:cNvSpPr/>
          <p:nvPr/>
        </p:nvSpPr>
        <p:spPr>
          <a:xfrm>
            <a:off x="4616180" y="4792220"/>
            <a:ext cx="616155" cy="59892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0" name="Picture 19" descr="Shape&#10;&#10;Description automatically generated with low confidence">
            <a:extLst>
              <a:ext uri="{FF2B5EF4-FFF2-40B4-BE49-F238E27FC236}">
                <a16:creationId xmlns:a16="http://schemas.microsoft.com/office/drawing/2014/main" id="{333E6362-D592-5043-9CAC-FA701FF0CB07}"/>
              </a:ext>
            </a:extLst>
          </p:cNvPr>
          <p:cNvPicPr>
            <a:picLocks noChangeAspect="1"/>
          </p:cNvPicPr>
          <p:nvPr/>
        </p:nvPicPr>
        <p:blipFill>
          <a:blip r:embed="rId5"/>
          <a:stretch>
            <a:fillRect/>
          </a:stretch>
        </p:blipFill>
        <p:spPr>
          <a:xfrm rot="13966987">
            <a:off x="4537314" y="3045911"/>
            <a:ext cx="1718642" cy="1718642"/>
          </a:xfrm>
          <a:prstGeom prst="rect">
            <a:avLst/>
          </a:prstGeom>
        </p:spPr>
      </p:pic>
      <p:pic>
        <p:nvPicPr>
          <p:cNvPr id="22" name="Picture 21" descr="Shape&#10;&#10;Description automatically generated with low confidence">
            <a:extLst>
              <a:ext uri="{FF2B5EF4-FFF2-40B4-BE49-F238E27FC236}">
                <a16:creationId xmlns:a16="http://schemas.microsoft.com/office/drawing/2014/main" id="{CAC338A5-1239-CF49-A3D7-304FF77668F2}"/>
              </a:ext>
            </a:extLst>
          </p:cNvPr>
          <p:cNvPicPr>
            <a:picLocks noChangeAspect="1"/>
          </p:cNvPicPr>
          <p:nvPr/>
        </p:nvPicPr>
        <p:blipFill>
          <a:blip r:embed="rId5"/>
          <a:stretch>
            <a:fillRect/>
          </a:stretch>
        </p:blipFill>
        <p:spPr>
          <a:xfrm rot="2093701">
            <a:off x="4423891" y="4555232"/>
            <a:ext cx="1051071" cy="1051071"/>
          </a:xfrm>
          <a:prstGeom prst="rect">
            <a:avLst/>
          </a:prstGeom>
        </p:spPr>
      </p:pic>
    </p:spTree>
    <p:extLst>
      <p:ext uri="{BB962C8B-B14F-4D97-AF65-F5344CB8AC3E}">
        <p14:creationId xmlns:p14="http://schemas.microsoft.com/office/powerpoint/2010/main" val="2530747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1" descr="bg_rauschen_DINA3.jpg">
            <a:extLst>
              <a:ext uri="{FF2B5EF4-FFF2-40B4-BE49-F238E27FC236}">
                <a16:creationId xmlns:a16="http://schemas.microsoft.com/office/drawing/2014/main" id="{DA53477E-9620-3E4E-A743-AD742AA36F72}"/>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5" name="Rechteck 18">
            <a:extLst>
              <a:ext uri="{FF2B5EF4-FFF2-40B4-BE49-F238E27FC236}">
                <a16:creationId xmlns:a16="http://schemas.microsoft.com/office/drawing/2014/main" id="{89E5DADE-ED41-1549-9CC0-1088DAAB904B}"/>
              </a:ext>
            </a:extLst>
          </p:cNvPr>
          <p:cNvSpPr/>
          <p:nvPr/>
        </p:nvSpPr>
        <p:spPr bwMode="gray">
          <a:xfrm>
            <a:off x="820738" y="2942627"/>
            <a:ext cx="11231847" cy="3029023"/>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sp>
        <p:nvSpPr>
          <p:cNvPr id="6" name="Rechteck 19">
            <a:extLst>
              <a:ext uri="{FF2B5EF4-FFF2-40B4-BE49-F238E27FC236}">
                <a16:creationId xmlns:a16="http://schemas.microsoft.com/office/drawing/2014/main" id="{0AB78824-0EA3-174C-876D-143D55C06C2A}"/>
              </a:ext>
            </a:extLst>
          </p:cNvPr>
          <p:cNvSpPr/>
          <p:nvPr/>
        </p:nvSpPr>
        <p:spPr bwMode="gray">
          <a:xfrm>
            <a:off x="816730" y="137929"/>
            <a:ext cx="1946478" cy="1944682"/>
          </a:xfrm>
          <a:prstGeom prst="rect">
            <a:avLst/>
          </a:prstGeom>
          <a:solidFill>
            <a:srgbClr val="FFFFFF"/>
          </a:solidFill>
          <a:ln w="6350" cap="flat" cmpd="sng" algn="ctr">
            <a:noFill/>
            <a:prstDash val="solid"/>
            <a:miter lim="800000"/>
          </a:ln>
          <a:effectLst/>
        </p:spPr>
        <p:txBody>
          <a:bodyPr lIns="68580" tIns="34290" rIns="68580" bIns="34290" spcCol="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cxnSp>
        <p:nvCxnSpPr>
          <p:cNvPr id="7" name="Gerade Verbindung 19">
            <a:extLst>
              <a:ext uri="{FF2B5EF4-FFF2-40B4-BE49-F238E27FC236}">
                <a16:creationId xmlns:a16="http://schemas.microsoft.com/office/drawing/2014/main" id="{B0EFDD9C-FBE2-7E4E-8987-879E1D6D199B}"/>
              </a:ext>
            </a:extLst>
          </p:cNvPr>
          <p:cNvCxnSpPr/>
          <p:nvPr/>
        </p:nvCxnSpPr>
        <p:spPr bwMode="gray">
          <a:xfrm flipV="1">
            <a:off x="818356"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8" name="Rechteck 13">
            <a:extLst>
              <a:ext uri="{FF2B5EF4-FFF2-40B4-BE49-F238E27FC236}">
                <a16:creationId xmlns:a16="http://schemas.microsoft.com/office/drawing/2014/main" id="{153C2211-BEF1-0C41-8876-CD5DA05206D6}"/>
              </a:ext>
            </a:extLst>
          </p:cNvPr>
          <p:cNvSpPr/>
          <p:nvPr/>
        </p:nvSpPr>
        <p:spPr bwMode="gray">
          <a:xfrm>
            <a:off x="684412"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600">
                <a:solidFill>
                  <a:schemeClr val="accent1"/>
                </a:solidFill>
              </a:rPr>
              <a:t>14,65</a:t>
            </a:r>
          </a:p>
        </p:txBody>
      </p:sp>
      <p:cxnSp>
        <p:nvCxnSpPr>
          <p:cNvPr id="9" name="Gerade Verbindung 19">
            <a:extLst>
              <a:ext uri="{FF2B5EF4-FFF2-40B4-BE49-F238E27FC236}">
                <a16:creationId xmlns:a16="http://schemas.microsoft.com/office/drawing/2014/main" id="{46E43FAC-8CA1-7843-9BE6-02A2782F7E85}"/>
              </a:ext>
            </a:extLst>
          </p:cNvPr>
          <p:cNvCxnSpPr/>
          <p:nvPr/>
        </p:nvCxnSpPr>
        <p:spPr bwMode="gray">
          <a:xfrm flipV="1">
            <a:off x="11367293"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0" name="Rechteck 15">
            <a:extLst>
              <a:ext uri="{FF2B5EF4-FFF2-40B4-BE49-F238E27FC236}">
                <a16:creationId xmlns:a16="http://schemas.microsoft.com/office/drawing/2014/main" id="{195EC463-1806-9B4F-841D-9B588DACC485}"/>
              </a:ext>
            </a:extLst>
          </p:cNvPr>
          <p:cNvSpPr/>
          <p:nvPr/>
        </p:nvSpPr>
        <p:spPr bwMode="gray">
          <a:xfrm>
            <a:off x="11233349"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en-GB" sz="600">
                <a:solidFill>
                  <a:schemeClr val="accent1"/>
                </a:solidFill>
              </a:rPr>
              <a:t>14,65</a:t>
            </a:r>
          </a:p>
        </p:txBody>
      </p:sp>
      <p:cxnSp>
        <p:nvCxnSpPr>
          <p:cNvPr id="11" name="Gerade Verbindung 19">
            <a:extLst>
              <a:ext uri="{FF2B5EF4-FFF2-40B4-BE49-F238E27FC236}">
                <a16:creationId xmlns:a16="http://schemas.microsoft.com/office/drawing/2014/main" id="{D981BC33-B8FD-E846-ADEA-7A80867FB00A}"/>
              </a:ext>
            </a:extLst>
          </p:cNvPr>
          <p:cNvCxnSpPr/>
          <p:nvPr/>
        </p:nvCxnSpPr>
        <p:spPr bwMode="gray">
          <a:xfrm rot="5400000" flipV="1">
            <a:off x="12236452" y="1680882"/>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2" name="Rechteck 21">
            <a:extLst>
              <a:ext uri="{FF2B5EF4-FFF2-40B4-BE49-F238E27FC236}">
                <a16:creationId xmlns:a16="http://schemas.microsoft.com/office/drawing/2014/main" id="{5DC60C33-7885-DB4F-A55E-9DCF03603CE0}"/>
              </a:ext>
            </a:extLst>
          </p:cNvPr>
          <p:cNvSpPr/>
          <p:nvPr/>
        </p:nvSpPr>
        <p:spPr bwMode="gray">
          <a:xfrm>
            <a:off x="12323964" y="1662882"/>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4,75</a:t>
            </a:r>
          </a:p>
        </p:txBody>
      </p:sp>
      <p:cxnSp>
        <p:nvCxnSpPr>
          <p:cNvPr id="13" name="Gerade Verbindung 19">
            <a:extLst>
              <a:ext uri="{FF2B5EF4-FFF2-40B4-BE49-F238E27FC236}">
                <a16:creationId xmlns:a16="http://schemas.microsoft.com/office/drawing/2014/main" id="{D26368C0-7CE5-7041-8E6F-21916865D5DA}"/>
              </a:ext>
            </a:extLst>
          </p:cNvPr>
          <p:cNvCxnSpPr/>
          <p:nvPr/>
        </p:nvCxnSpPr>
        <p:spPr bwMode="gray">
          <a:xfrm rot="5400000" flipV="1">
            <a:off x="12236452" y="6210019"/>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23">
            <a:extLst>
              <a:ext uri="{FF2B5EF4-FFF2-40B4-BE49-F238E27FC236}">
                <a16:creationId xmlns:a16="http://schemas.microsoft.com/office/drawing/2014/main" id="{EAF87133-14D1-3149-84EB-CFC81D6B5CBE}"/>
              </a:ext>
            </a:extLst>
          </p:cNvPr>
          <p:cNvSpPr/>
          <p:nvPr/>
        </p:nvSpPr>
        <p:spPr bwMode="gray">
          <a:xfrm>
            <a:off x="12323964" y="6192019"/>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7,83</a:t>
            </a:r>
          </a:p>
        </p:txBody>
      </p:sp>
      <p:sp>
        <p:nvSpPr>
          <p:cNvPr id="16" name="Textplatzhalter 41">
            <a:extLst>
              <a:ext uri="{FF2B5EF4-FFF2-40B4-BE49-F238E27FC236}">
                <a16:creationId xmlns:a16="http://schemas.microsoft.com/office/drawing/2014/main" id="{A37A0912-C5C9-9048-B680-66BF511DBBC3}"/>
              </a:ext>
            </a:extLst>
          </p:cNvPr>
          <p:cNvSpPr txBox="1">
            <a:spLocks/>
          </p:cNvSpPr>
          <p:nvPr/>
        </p:nvSpPr>
        <p:spPr bwMode="gray">
          <a:xfrm>
            <a:off x="6033260" y="1171820"/>
            <a:ext cx="4766938" cy="3818235"/>
          </a:xfrm>
          <a:prstGeom prst="rect">
            <a:avLst/>
          </a:prstGeom>
        </p:spPr>
        <p:txBody>
          <a:bodyPr vert="horz" lIns="91440" tIns="45720" rIns="91440" bIns="45720" rtlCol="0" anchor="ctr"/>
          <a:lstStyle>
            <a:defPPr>
              <a:defRPr lang="en-US"/>
            </a:defPPr>
            <a:lvl1pPr marL="0" indent="0" algn="l" defTabSz="457200" rtl="0" eaLnBrk="1" latinLnBrk="0" hangingPunct="1">
              <a:lnSpc>
                <a:spcPct val="100000"/>
              </a:lnSpc>
              <a:buFontTx/>
              <a:buNone/>
              <a:defRPr sz="1200" b="1" i="1" kern="1200">
                <a:solidFill>
                  <a:srgbClr val="965AA0"/>
                </a:solidFill>
                <a:latin typeface="+mn-lt"/>
                <a:ea typeface="+mn-ea"/>
                <a:cs typeface="+mn-cs"/>
              </a:defRPr>
            </a:lvl1pPr>
            <a:lvl2pPr marL="0" indent="0" algn="l" defTabSz="457200" rtl="0" eaLnBrk="1" latinLnBrk="0" hangingPunct="1">
              <a:lnSpc>
                <a:spcPct val="100000"/>
              </a:lnSpc>
              <a:buFontTx/>
              <a:buNone/>
              <a:defRPr sz="2000" kern="1200">
                <a:solidFill>
                  <a:srgbClr val="965AA0"/>
                </a:solidFill>
                <a:latin typeface="+mn-lt"/>
                <a:ea typeface="+mn-ea"/>
                <a:cs typeface="+mn-cs"/>
              </a:defRPr>
            </a:lvl2pPr>
            <a:lvl3pPr marL="0" indent="0" algn="l" defTabSz="457200" rtl="0" eaLnBrk="1" latinLnBrk="0" hangingPunct="1">
              <a:lnSpc>
                <a:spcPct val="100000"/>
              </a:lnSpc>
              <a:buFontTx/>
              <a:buNone/>
              <a:defRPr sz="2000" kern="1200">
                <a:solidFill>
                  <a:srgbClr val="965AA0"/>
                </a:solidFill>
                <a:latin typeface="+mn-lt"/>
                <a:ea typeface="+mn-ea"/>
                <a:cs typeface="+mn-cs"/>
              </a:defRPr>
            </a:lvl3pPr>
            <a:lvl4pPr marL="0" indent="0" algn="l" defTabSz="457200" rtl="0" eaLnBrk="1" latinLnBrk="0" hangingPunct="1">
              <a:lnSpc>
                <a:spcPct val="100000"/>
              </a:lnSpc>
              <a:buFontTx/>
              <a:buNone/>
              <a:defRPr sz="2000" kern="1200">
                <a:solidFill>
                  <a:srgbClr val="965AA0"/>
                </a:solidFill>
                <a:latin typeface="+mn-lt"/>
                <a:ea typeface="+mn-ea"/>
                <a:cs typeface="+mn-cs"/>
              </a:defRPr>
            </a:lvl4pPr>
            <a:lvl5pPr marL="0" indent="0" algn="l" defTabSz="457200" rtl="0" eaLnBrk="1" latinLnBrk="0" hangingPunct="1">
              <a:lnSpc>
                <a:spcPct val="100000"/>
              </a:lnSpc>
              <a:buFontTx/>
              <a:buNone/>
              <a:defRPr sz="2000" kern="1200">
                <a:solidFill>
                  <a:srgbClr val="965AA0"/>
                </a:solidFill>
                <a:latin typeface="+mn-lt"/>
                <a:ea typeface="+mn-ea"/>
                <a:cs typeface="+mn-cs"/>
              </a:defRPr>
            </a:lvl5pPr>
            <a:lvl6pPr marL="0" indent="0" algn="l" defTabSz="457200" rtl="0" eaLnBrk="1" latinLnBrk="0" hangingPunct="1">
              <a:lnSpc>
                <a:spcPct val="100000"/>
              </a:lnSpc>
              <a:buFontTx/>
              <a:buNone/>
              <a:defRPr sz="2000" kern="1200">
                <a:solidFill>
                  <a:srgbClr val="965AA0"/>
                </a:solidFill>
                <a:latin typeface="+mn-lt"/>
                <a:ea typeface="+mn-ea"/>
                <a:cs typeface="+mn-cs"/>
              </a:defRPr>
            </a:lvl6pPr>
            <a:lvl7pPr marL="0" indent="0" algn="l" defTabSz="457200" rtl="0" eaLnBrk="1" latinLnBrk="0" hangingPunct="1">
              <a:lnSpc>
                <a:spcPct val="100000"/>
              </a:lnSpc>
              <a:buFontTx/>
              <a:buNone/>
              <a:defRPr sz="2000" kern="1200">
                <a:solidFill>
                  <a:srgbClr val="965AA0"/>
                </a:solidFill>
                <a:latin typeface="+mn-lt"/>
                <a:ea typeface="+mn-ea"/>
                <a:cs typeface="+mn-cs"/>
              </a:defRPr>
            </a:lvl7pPr>
            <a:lvl8pPr marL="0" indent="0" algn="l" defTabSz="457200" rtl="0" eaLnBrk="1" latinLnBrk="0" hangingPunct="1">
              <a:lnSpc>
                <a:spcPct val="100000"/>
              </a:lnSpc>
              <a:buFontTx/>
              <a:buNone/>
              <a:defRPr sz="2000" kern="1200">
                <a:solidFill>
                  <a:srgbClr val="965AA0"/>
                </a:solidFill>
                <a:latin typeface="+mn-lt"/>
                <a:ea typeface="+mn-ea"/>
                <a:cs typeface="+mn-cs"/>
              </a:defRPr>
            </a:lvl8pPr>
            <a:lvl9pPr marL="0" indent="0" algn="l" defTabSz="457200" rtl="0" eaLnBrk="1" latinLnBrk="0" hangingPunct="1">
              <a:lnSpc>
                <a:spcPct val="100000"/>
              </a:lnSpc>
              <a:buFontTx/>
              <a:buNone/>
              <a:defRPr sz="2000" kern="1200">
                <a:solidFill>
                  <a:srgbClr val="965AA0"/>
                </a:solidFill>
                <a:latin typeface="+mn-lt"/>
                <a:ea typeface="+mn-ea"/>
                <a:cs typeface="+mn-cs"/>
              </a:defRPr>
            </a:lvl9pPr>
          </a:lstStyle>
          <a:p>
            <a:endParaRPr lang="en-GB" sz="1100"/>
          </a:p>
        </p:txBody>
      </p:sp>
      <p:sp>
        <p:nvSpPr>
          <p:cNvPr id="18" name="Untertitel 2">
            <a:extLst>
              <a:ext uri="{FF2B5EF4-FFF2-40B4-BE49-F238E27FC236}">
                <a16:creationId xmlns:a16="http://schemas.microsoft.com/office/drawing/2014/main" id="{922D3280-E6E0-674B-A4DD-0D7A0B6C040D}"/>
              </a:ext>
            </a:extLst>
          </p:cNvPr>
          <p:cNvSpPr txBox="1">
            <a:spLocks/>
          </p:cNvSpPr>
          <p:nvPr/>
        </p:nvSpPr>
        <p:spPr bwMode="gray">
          <a:xfrm>
            <a:off x="953612" y="2995940"/>
            <a:ext cx="10942553" cy="2868147"/>
          </a:xfrm>
          <a:prstGeom prst="rect">
            <a:avLst/>
          </a:prstGeom>
        </p:spPr>
        <p:txBody>
          <a:bodyPr anchor="ctr"/>
          <a:lstStyle>
            <a:lvl1pPr marL="0" indent="0" algn="l" defTabSz="457200" rtl="0" eaLnBrk="1" latinLnBrk="0" hangingPunct="1">
              <a:lnSpc>
                <a:spcPct val="90000"/>
              </a:lnSpc>
              <a:spcBef>
                <a:spcPts val="1000"/>
              </a:spcBef>
              <a:spcAft>
                <a:spcPts val="1500"/>
              </a:spcAft>
              <a:buClr>
                <a:schemeClr val="accent1"/>
              </a:buClr>
              <a:buSzPct val="80000"/>
              <a:buFont typeface="Wingdings 3" charset="2"/>
              <a:buNone/>
              <a:defRPr sz="2800" b="1" i="0" kern="1200" cap="all" baseline="0">
                <a:solidFill>
                  <a:schemeClr val="bg1"/>
                </a:solidFill>
                <a:latin typeface="+mn-lt"/>
                <a:ea typeface="+mn-ea"/>
                <a:cs typeface="+mn-cs"/>
              </a:defRPr>
            </a:lvl1pPr>
            <a:lvl2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 typeface="Wingdings 3" charset="2"/>
              <a:buNone/>
              <a:tabLst/>
              <a:defRPr sz="2000" b="0" i="0" kern="1200">
                <a:solidFill>
                  <a:schemeClr val="bg1"/>
                </a:solidFill>
                <a:latin typeface="+mn-lt"/>
                <a:ea typeface="+mn-ea"/>
                <a:cs typeface="+mn-cs"/>
              </a:defRPr>
            </a:lvl3pPr>
            <a:lvl4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8pPr>
            <a:lvl9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9pPr>
          </a:lstStyle>
          <a:p>
            <a:pPr algn="ctr"/>
            <a:r>
              <a:rPr lang="en-GB" sz="4400" dirty="0">
                <a:latin typeface="Arial" panose="020B0604020202020204" pitchFamily="34" charset="0"/>
                <a:cs typeface="Arial" panose="020B0604020202020204" pitchFamily="34" charset="0"/>
              </a:rPr>
              <a:t>Choosing the right approach for your </a:t>
            </a:r>
            <a:r>
              <a:rPr lang="en-GB" sz="4400" dirty="0" err="1">
                <a:latin typeface="Arial" panose="020B0604020202020204" pitchFamily="34" charset="0"/>
                <a:cs typeface="Arial" panose="020B0604020202020204" pitchFamily="34" charset="0"/>
              </a:rPr>
              <a:t>api</a:t>
            </a:r>
            <a:endParaRPr lang="en-GB" sz="4400" dirty="0">
              <a:latin typeface="Arial" panose="020B0604020202020204" pitchFamily="34" charset="0"/>
              <a:cs typeface="Arial" panose="020B0604020202020204" pitchFamily="34" charset="0"/>
            </a:endParaRPr>
          </a:p>
        </p:txBody>
      </p:sp>
      <p:pic>
        <p:nvPicPr>
          <p:cNvPr id="19" name="Grafik 25">
            <a:extLst>
              <a:ext uri="{FF2B5EF4-FFF2-40B4-BE49-F238E27FC236}">
                <a16:creationId xmlns:a16="http://schemas.microsoft.com/office/drawing/2014/main" id="{D5792338-6627-6247-9879-FD1ECF9D26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730" y="1195138"/>
            <a:ext cx="1946478" cy="714052"/>
          </a:xfrm>
          <a:prstGeom prst="rect">
            <a:avLst/>
          </a:prstGeom>
        </p:spPr>
      </p:pic>
    </p:spTree>
    <p:extLst>
      <p:ext uri="{BB962C8B-B14F-4D97-AF65-F5344CB8AC3E}">
        <p14:creationId xmlns:p14="http://schemas.microsoft.com/office/powerpoint/2010/main" val="34609591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CHALLENGES OF THE CODE FIRST APPROACH</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Choosing the right approach for your API</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10/09/2021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dirty="0">
                <a:solidFill>
                  <a:srgbClr val="70267D"/>
                </a:solidFill>
              </a:rPr>
              <a:t>// </a:t>
            </a:r>
            <a:r>
              <a:rPr lang="en-GB" dirty="0" err="1">
                <a:solidFill>
                  <a:srgbClr val="70267D"/>
                </a:solidFill>
              </a:rPr>
              <a:t>OpenAPI</a:t>
            </a:r>
            <a:r>
              <a:rPr lang="en-GB" dirty="0">
                <a:solidFill>
                  <a:srgbClr val="70267D"/>
                </a:solidFill>
              </a:rPr>
              <a:t>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21</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Arial" panose="020B0604020202020204" pitchFamily="34" charset="0"/>
                <a:cs typeface="Arial" panose="020B0604020202020204" pitchFamily="34" charset="0"/>
              </a:rPr>
              <a:t>Code First doesn't mean leaving out the design. </a:t>
            </a:r>
          </a:p>
          <a:p>
            <a:r>
              <a:rPr lang="en-GB" sz="1800" dirty="0">
                <a:latin typeface="Arial" panose="020B0604020202020204" pitchFamily="34" charset="0"/>
                <a:cs typeface="Arial" panose="020B0604020202020204" pitchFamily="34" charset="0"/>
              </a:rPr>
              <a:t>Rather it means the design is hidden away in Jira tickets, Confluence pages, or text documents and potentially lost to history…</a:t>
            </a:r>
          </a:p>
          <a:p>
            <a:r>
              <a:rPr lang="en-GB" sz="1800" dirty="0">
                <a:latin typeface="Arial" panose="020B0604020202020204" pitchFamily="34" charset="0"/>
                <a:cs typeface="Arial" panose="020B0604020202020204" pitchFamily="34" charset="0"/>
              </a:rPr>
              <a:t>This can lead to some potential problems.</a:t>
            </a:r>
          </a:p>
          <a:p>
            <a:endParaRPr lang="en-GB" sz="1800"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Frustrated Users</a:t>
            </a:r>
            <a:r>
              <a:rPr lang="en-GB" sz="1800" dirty="0">
                <a:latin typeface="Arial" panose="020B0604020202020204" pitchFamily="34" charset="0"/>
                <a:cs typeface="Arial" panose="020B0604020202020204" pitchFamily="34" charset="0"/>
              </a:rPr>
              <a:t> – If the API documentation isn’t published, or doesn’t line up with the deployed API.</a:t>
            </a:r>
          </a:p>
          <a:p>
            <a:endParaRPr lang="en-GB" sz="1800"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The Wrong API</a:t>
            </a:r>
            <a:r>
              <a:rPr lang="en-GB" sz="1800" dirty="0">
                <a:latin typeface="Arial" panose="020B0604020202020204" pitchFamily="34" charset="0"/>
                <a:cs typeface="Arial" panose="020B0604020202020204" pitchFamily="34" charset="0"/>
              </a:rPr>
              <a:t> – If the team doesn’t have automated tools to guide the design, they can build and deploy the wrong thing.</a:t>
            </a:r>
          </a:p>
          <a:p>
            <a:endParaRPr lang="en-GB" sz="1800"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Missed Opportunities</a:t>
            </a:r>
            <a:r>
              <a:rPr lang="en-GB" sz="1800" dirty="0">
                <a:latin typeface="Arial" panose="020B0604020202020204" pitchFamily="34" charset="0"/>
                <a:cs typeface="Arial" panose="020B0604020202020204" pitchFamily="34" charset="0"/>
              </a:rPr>
              <a:t> – If the API document isn’t published, others might have trouble discovering the API, resulting in duplicated work.</a:t>
            </a:r>
          </a:p>
          <a:p>
            <a:endParaRPr lang="en-GB" sz="1800" dirty="0">
              <a:latin typeface="Arial" panose="020B0604020202020204" pitchFamily="34" charset="0"/>
              <a:cs typeface="Arial" panose="020B0604020202020204" pitchFamily="34" charset="0"/>
            </a:endParaRPr>
          </a:p>
          <a:p>
            <a:endParaRPr lang="en-GB" sz="18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4DF42150-2357-0240-BA03-C1E3B4503990}"/>
              </a:ext>
            </a:extLst>
          </p:cNvPr>
          <p:cNvPicPr>
            <a:picLocks noChangeAspect="1"/>
          </p:cNvPicPr>
          <p:nvPr/>
        </p:nvPicPr>
        <p:blipFill>
          <a:blip r:embed="rId4"/>
          <a:stretch>
            <a:fillRect/>
          </a:stretch>
        </p:blipFill>
        <p:spPr>
          <a:xfrm>
            <a:off x="11112842" y="238257"/>
            <a:ext cx="785643" cy="785643"/>
          </a:xfrm>
          <a:prstGeom prst="rect">
            <a:avLst/>
          </a:prstGeom>
        </p:spPr>
      </p:pic>
    </p:spTree>
    <p:extLst>
      <p:ext uri="{BB962C8B-B14F-4D97-AF65-F5344CB8AC3E}">
        <p14:creationId xmlns:p14="http://schemas.microsoft.com/office/powerpoint/2010/main" val="426341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3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anim calcmode="lin" valueType="num">
                                      <p:cBhvr additive="base">
                                        <p:cTn id="13" dur="300" fill="hold"/>
                                        <p:tgtEl>
                                          <p:spTgt spid="12">
                                            <p:txEl>
                                              <p:pRg st="1" end="1"/>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anim calcmode="lin" valueType="num">
                                      <p:cBhvr additive="base">
                                        <p:cTn id="19" dur="3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2">
                                            <p:txEl>
                                              <p:pRg st="4" end="4"/>
                                            </p:txEl>
                                          </p:spTgt>
                                        </p:tgtEl>
                                        <p:attrNameLst>
                                          <p:attrName>style.visibility</p:attrName>
                                        </p:attrNameLst>
                                      </p:cBhvr>
                                      <p:to>
                                        <p:strVal val="visible"/>
                                      </p:to>
                                    </p:set>
                                    <p:anim calcmode="lin" valueType="num">
                                      <p:cBhvr additive="base">
                                        <p:cTn id="25" dur="300" fill="hold"/>
                                        <p:tgtEl>
                                          <p:spTgt spid="12">
                                            <p:txEl>
                                              <p:pRg st="4" end="4"/>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2">
                                            <p:txEl>
                                              <p:pRg st="6" end="6"/>
                                            </p:txEl>
                                          </p:spTgt>
                                        </p:tgtEl>
                                        <p:attrNameLst>
                                          <p:attrName>style.visibility</p:attrName>
                                        </p:attrNameLst>
                                      </p:cBhvr>
                                      <p:to>
                                        <p:strVal val="visible"/>
                                      </p:to>
                                    </p:set>
                                    <p:anim calcmode="lin" valueType="num">
                                      <p:cBhvr additive="base">
                                        <p:cTn id="31" dur="300" fill="hold"/>
                                        <p:tgtEl>
                                          <p:spTgt spid="12">
                                            <p:txEl>
                                              <p:pRg st="6" end="6"/>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12">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2">
                                            <p:txEl>
                                              <p:pRg st="8" end="8"/>
                                            </p:txEl>
                                          </p:spTgt>
                                        </p:tgtEl>
                                        <p:attrNameLst>
                                          <p:attrName>style.visibility</p:attrName>
                                        </p:attrNameLst>
                                      </p:cBhvr>
                                      <p:to>
                                        <p:strVal val="visible"/>
                                      </p:to>
                                    </p:set>
                                    <p:anim calcmode="lin" valueType="num">
                                      <p:cBhvr additive="base">
                                        <p:cTn id="37" dur="300" fill="hold"/>
                                        <p:tgtEl>
                                          <p:spTgt spid="12">
                                            <p:txEl>
                                              <p:pRg st="8" end="8"/>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12">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BENEFITS OF THE CODE FIRST APPROACH</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Choosing the right approach for your API</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10/09/2021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dirty="0">
                <a:solidFill>
                  <a:srgbClr val="70267D"/>
                </a:solidFill>
              </a:rPr>
              <a:t>// </a:t>
            </a:r>
            <a:r>
              <a:rPr lang="en-GB" dirty="0" err="1">
                <a:solidFill>
                  <a:srgbClr val="70267D"/>
                </a:solidFill>
              </a:rPr>
              <a:t>OpenAPI</a:t>
            </a:r>
            <a:r>
              <a:rPr lang="en-GB" dirty="0">
                <a:solidFill>
                  <a:srgbClr val="70267D"/>
                </a:solidFill>
              </a:rPr>
              <a:t>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22</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i="1" dirty="0">
                <a:latin typeface="Arial" panose="020B0604020202020204" pitchFamily="34" charset="0"/>
                <a:cs typeface="Arial" panose="020B0604020202020204" pitchFamily="34" charset="0"/>
              </a:rPr>
              <a:t>When Delivery Speed Matters</a:t>
            </a:r>
            <a:r>
              <a:rPr lang="en-GB" sz="1800" i="1" dirty="0">
                <a:latin typeface="Arial" panose="020B0604020202020204" pitchFamily="34" charset="0"/>
                <a:cs typeface="Arial" panose="020B0604020202020204" pitchFamily="34" charset="0"/>
              </a:rPr>
              <a:t> -</a:t>
            </a:r>
            <a:r>
              <a:rPr lang="en-GB" sz="1800" b="1" i="1" dirty="0">
                <a:latin typeface="Arial" panose="020B0604020202020204" pitchFamily="34" charset="0"/>
                <a:cs typeface="Arial" panose="020B0604020202020204" pitchFamily="34" charset="0"/>
              </a:rPr>
              <a:t> </a:t>
            </a:r>
            <a:r>
              <a:rPr lang="en-GB" sz="1800" dirty="0">
                <a:latin typeface="Arial" panose="020B0604020202020204" pitchFamily="34" charset="0"/>
                <a:cs typeface="Arial" panose="020B0604020202020204" pitchFamily="34" charset="0"/>
              </a:rPr>
              <a:t>Developers can start implementing the API much faster if they start coding directly from the requirements document. This is important if speed is an important success factor.</a:t>
            </a:r>
          </a:p>
          <a:p>
            <a:pPr marL="0" indent="0">
              <a:buNone/>
            </a:pPr>
            <a:endParaRPr lang="en-GB" sz="1800"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When Developing Internal APIs</a:t>
            </a:r>
            <a:r>
              <a:rPr lang="en-GB" sz="1800" i="1" dirty="0">
                <a:latin typeface="Arial" panose="020B0604020202020204" pitchFamily="34" charset="0"/>
                <a:cs typeface="Arial" panose="020B0604020202020204" pitchFamily="34" charset="0"/>
              </a:rPr>
              <a:t> -</a:t>
            </a:r>
            <a:r>
              <a:rPr lang="en-GB" sz="1800" b="1" i="1" dirty="0">
                <a:latin typeface="Arial" panose="020B0604020202020204" pitchFamily="34" charset="0"/>
                <a:cs typeface="Arial" panose="020B0604020202020204" pitchFamily="34" charset="0"/>
              </a:rPr>
              <a:t> </a:t>
            </a:r>
            <a:r>
              <a:rPr lang="en-GB" sz="1800" dirty="0">
                <a:latin typeface="Arial" panose="020B0604020202020204" pitchFamily="34" charset="0"/>
                <a:cs typeface="Arial" panose="020B0604020202020204" pitchFamily="34" charset="0"/>
              </a:rPr>
              <a:t>If the API will only be consumed by the team or company that’s building it, and is small, then the Code First approach is an ideal solution.</a:t>
            </a:r>
          </a:p>
          <a:p>
            <a:pPr marL="0" indent="0">
              <a:buNone/>
            </a:pPr>
            <a:endParaRPr lang="en-GB" sz="1800" dirty="0">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D878FFDF-99D0-4840-8F2D-8542F26ED82C}"/>
              </a:ext>
            </a:extLst>
          </p:cNvPr>
          <p:cNvPicPr>
            <a:picLocks noChangeAspect="1"/>
          </p:cNvPicPr>
          <p:nvPr/>
        </p:nvPicPr>
        <p:blipFill>
          <a:blip r:embed="rId4"/>
          <a:stretch>
            <a:fillRect/>
          </a:stretch>
        </p:blipFill>
        <p:spPr>
          <a:xfrm>
            <a:off x="11112843" y="107994"/>
            <a:ext cx="785643" cy="1110918"/>
          </a:xfrm>
          <a:prstGeom prst="rect">
            <a:avLst/>
          </a:prstGeom>
        </p:spPr>
      </p:pic>
    </p:spTree>
    <p:extLst>
      <p:ext uri="{BB962C8B-B14F-4D97-AF65-F5344CB8AC3E}">
        <p14:creationId xmlns:p14="http://schemas.microsoft.com/office/powerpoint/2010/main" val="802315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3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 calcmode="lin" valueType="num">
                                      <p:cBhvr additive="base">
                                        <p:cTn id="13" dur="3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2">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CHALLENGES OF THE DESIGN FIRST APPROACH</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Choosing the right approach for your API</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10/09/2021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dirty="0">
                <a:solidFill>
                  <a:srgbClr val="70267D"/>
                </a:solidFill>
              </a:rPr>
              <a:t>// </a:t>
            </a:r>
            <a:r>
              <a:rPr lang="en-GB" dirty="0" err="1">
                <a:solidFill>
                  <a:srgbClr val="70267D"/>
                </a:solidFill>
              </a:rPr>
              <a:t>OpenAPI</a:t>
            </a:r>
            <a:r>
              <a:rPr lang="en-GB" dirty="0">
                <a:solidFill>
                  <a:srgbClr val="70267D"/>
                </a:solidFill>
              </a:rPr>
              <a:t>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23</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i="1" dirty="0">
                <a:latin typeface="Arial" panose="020B0604020202020204" pitchFamily="34" charset="0"/>
                <a:cs typeface="Arial" panose="020B0604020202020204" pitchFamily="34" charset="0"/>
              </a:rPr>
              <a:t>It’s hard work</a:t>
            </a:r>
            <a:r>
              <a:rPr lang="en-GB" sz="1800" i="1" dirty="0">
                <a:latin typeface="Arial" panose="020B0604020202020204" pitchFamily="34" charset="0"/>
                <a:cs typeface="Arial" panose="020B0604020202020204" pitchFamily="34" charset="0"/>
              </a:rPr>
              <a:t> -</a:t>
            </a:r>
            <a:r>
              <a:rPr lang="en-GB" sz="1800" b="1" i="1" dirty="0">
                <a:latin typeface="Arial" panose="020B0604020202020204" pitchFamily="34" charset="0"/>
                <a:cs typeface="Arial" panose="020B0604020202020204" pitchFamily="34" charset="0"/>
              </a:rPr>
              <a:t> </a:t>
            </a:r>
            <a:r>
              <a:rPr lang="en-GB" sz="1800" dirty="0">
                <a:latin typeface="Arial" panose="020B0604020202020204" pitchFamily="34" charset="0"/>
                <a:cs typeface="Arial" panose="020B0604020202020204" pitchFamily="34" charset="0"/>
              </a:rPr>
              <a:t>To be honest, it takes a lot of hard work for any team to move to a Design First approach. </a:t>
            </a:r>
          </a:p>
          <a:p>
            <a:pPr marL="0" indent="0">
              <a:buNone/>
            </a:pPr>
            <a:endParaRPr lang="en-GB" sz="1800"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It takes commitment</a:t>
            </a:r>
            <a:r>
              <a:rPr lang="en-GB" sz="1800" i="1" dirty="0">
                <a:latin typeface="Arial" panose="020B0604020202020204" pitchFamily="34" charset="0"/>
                <a:cs typeface="Arial" panose="020B0604020202020204" pitchFamily="34" charset="0"/>
              </a:rPr>
              <a:t> - </a:t>
            </a:r>
            <a:r>
              <a:rPr lang="en-GB" sz="1800" dirty="0">
                <a:latin typeface="Arial" panose="020B0604020202020204" pitchFamily="34" charset="0"/>
                <a:cs typeface="Arial" panose="020B0604020202020204" pitchFamily="34" charset="0"/>
              </a:rPr>
              <a:t>Companies must be intentional no matter their size - this shift to Design First doesn’t happen on its own.</a:t>
            </a:r>
          </a:p>
          <a:p>
            <a:endParaRPr lang="en-GB" sz="1800" dirty="0">
              <a:latin typeface="Arial" panose="020B0604020202020204" pitchFamily="34" charset="0"/>
              <a:cs typeface="Arial" panose="020B0604020202020204" pitchFamily="34" charset="0"/>
            </a:endParaRPr>
          </a:p>
          <a:p>
            <a:endParaRPr lang="en-GB" sz="1800" dirty="0">
              <a:latin typeface="Arial" panose="020B0604020202020204" pitchFamily="34" charset="0"/>
              <a:cs typeface="Arial" panose="020B0604020202020204" pitchFamily="34" charset="0"/>
            </a:endParaRPr>
          </a:p>
          <a:p>
            <a:endParaRPr lang="en-GB" sz="1800" dirty="0">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D96FDAC4-4718-9644-81C7-B5B8AFADE0F8}"/>
              </a:ext>
            </a:extLst>
          </p:cNvPr>
          <p:cNvPicPr>
            <a:picLocks noChangeAspect="1"/>
          </p:cNvPicPr>
          <p:nvPr/>
        </p:nvPicPr>
        <p:blipFill>
          <a:blip r:embed="rId4"/>
          <a:stretch>
            <a:fillRect/>
          </a:stretch>
        </p:blipFill>
        <p:spPr>
          <a:xfrm>
            <a:off x="11112842" y="238257"/>
            <a:ext cx="785643" cy="785643"/>
          </a:xfrm>
          <a:prstGeom prst="rect">
            <a:avLst/>
          </a:prstGeom>
        </p:spPr>
      </p:pic>
      <p:pic>
        <p:nvPicPr>
          <p:cNvPr id="3" name="Picture 2">
            <a:extLst>
              <a:ext uri="{FF2B5EF4-FFF2-40B4-BE49-F238E27FC236}">
                <a16:creationId xmlns:a16="http://schemas.microsoft.com/office/drawing/2014/main" id="{3595FDA6-F6CA-534B-9897-588A91AE51B1}"/>
              </a:ext>
            </a:extLst>
          </p:cNvPr>
          <p:cNvPicPr>
            <a:picLocks noChangeAspect="1"/>
          </p:cNvPicPr>
          <p:nvPr/>
        </p:nvPicPr>
        <p:blipFill>
          <a:blip r:embed="rId5"/>
          <a:stretch>
            <a:fillRect/>
          </a:stretch>
        </p:blipFill>
        <p:spPr>
          <a:xfrm>
            <a:off x="142622" y="3606834"/>
            <a:ext cx="4379525" cy="2702167"/>
          </a:xfrm>
          <a:prstGeom prst="rect">
            <a:avLst/>
          </a:prstGeom>
        </p:spPr>
      </p:pic>
      <p:sp>
        <p:nvSpPr>
          <p:cNvPr id="4" name="Oval 3">
            <a:extLst>
              <a:ext uri="{FF2B5EF4-FFF2-40B4-BE49-F238E27FC236}">
                <a16:creationId xmlns:a16="http://schemas.microsoft.com/office/drawing/2014/main" id="{13CAC99E-0899-6149-9DD3-2C56FE2CB255}"/>
              </a:ext>
            </a:extLst>
          </p:cNvPr>
          <p:cNvSpPr/>
          <p:nvPr/>
        </p:nvSpPr>
        <p:spPr>
          <a:xfrm>
            <a:off x="403224" y="3707027"/>
            <a:ext cx="560603" cy="53412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a:extLst>
              <a:ext uri="{FF2B5EF4-FFF2-40B4-BE49-F238E27FC236}">
                <a16:creationId xmlns:a16="http://schemas.microsoft.com/office/drawing/2014/main" id="{59F13F2E-6D5F-F348-8C22-5BDC93B04357}"/>
              </a:ext>
            </a:extLst>
          </p:cNvPr>
          <p:cNvPicPr>
            <a:picLocks noChangeAspect="1"/>
          </p:cNvPicPr>
          <p:nvPr/>
        </p:nvPicPr>
        <p:blipFill>
          <a:blip r:embed="rId6"/>
          <a:stretch>
            <a:fillRect/>
          </a:stretch>
        </p:blipFill>
        <p:spPr>
          <a:xfrm>
            <a:off x="333467" y="3479096"/>
            <a:ext cx="712738" cy="1007829"/>
          </a:xfrm>
          <a:prstGeom prst="rect">
            <a:avLst/>
          </a:prstGeom>
        </p:spPr>
      </p:pic>
      <p:pic>
        <p:nvPicPr>
          <p:cNvPr id="15" name="Picture 14">
            <a:extLst>
              <a:ext uri="{FF2B5EF4-FFF2-40B4-BE49-F238E27FC236}">
                <a16:creationId xmlns:a16="http://schemas.microsoft.com/office/drawing/2014/main" id="{76069BE9-EF7C-794C-939C-65D873CC4F97}"/>
              </a:ext>
            </a:extLst>
          </p:cNvPr>
          <p:cNvPicPr>
            <a:picLocks noChangeAspect="1"/>
          </p:cNvPicPr>
          <p:nvPr/>
        </p:nvPicPr>
        <p:blipFill>
          <a:blip r:embed="rId4"/>
          <a:stretch>
            <a:fillRect/>
          </a:stretch>
        </p:blipFill>
        <p:spPr>
          <a:xfrm>
            <a:off x="3736504" y="5120364"/>
            <a:ext cx="785643" cy="785643"/>
          </a:xfrm>
          <a:prstGeom prst="rect">
            <a:avLst/>
          </a:prstGeom>
        </p:spPr>
      </p:pic>
    </p:spTree>
    <p:extLst>
      <p:ext uri="{BB962C8B-B14F-4D97-AF65-F5344CB8AC3E}">
        <p14:creationId xmlns:p14="http://schemas.microsoft.com/office/powerpoint/2010/main" val="290257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3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 calcmode="lin" valueType="num">
                                      <p:cBhvr additive="base">
                                        <p:cTn id="13" dur="3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2">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BENEFITS OF THE DESIGN FIRST APPROACH</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Choosing the right approach for your API</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10/09/2021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dirty="0">
                <a:solidFill>
                  <a:srgbClr val="70267D"/>
                </a:solidFill>
              </a:rPr>
              <a:t>// </a:t>
            </a:r>
            <a:r>
              <a:rPr lang="en-GB" dirty="0" err="1">
                <a:solidFill>
                  <a:srgbClr val="70267D"/>
                </a:solidFill>
              </a:rPr>
              <a:t>OpenAPI</a:t>
            </a:r>
            <a:r>
              <a:rPr lang="en-GB" dirty="0">
                <a:solidFill>
                  <a:srgbClr val="70267D"/>
                </a:solidFill>
              </a:rPr>
              <a:t>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24</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i="1" dirty="0">
                <a:latin typeface="Arial" panose="020B0604020202020204" pitchFamily="34" charset="0"/>
                <a:cs typeface="Arial" panose="020B0604020202020204" pitchFamily="34" charset="0"/>
              </a:rPr>
              <a:t>Product-Driven APIs</a:t>
            </a:r>
            <a:r>
              <a:rPr lang="en-GB" sz="1800" dirty="0">
                <a:latin typeface="Arial" panose="020B0604020202020204" pitchFamily="34" charset="0"/>
                <a:cs typeface="Arial" panose="020B0604020202020204" pitchFamily="34" charset="0"/>
              </a:rPr>
              <a:t> – Teams can include product managers and QAs early in the process to shape the API and developers can use the design to make sure they’re building the API according to specifications.</a:t>
            </a:r>
          </a:p>
          <a:p>
            <a:endParaRPr lang="en-GB" sz="1800"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Working in Parallel</a:t>
            </a:r>
            <a:r>
              <a:rPr lang="en-GB" sz="1800" dirty="0">
                <a:latin typeface="Arial" panose="020B0604020202020204" pitchFamily="34" charset="0"/>
                <a:cs typeface="Arial" panose="020B0604020202020204" pitchFamily="34" charset="0"/>
              </a:rPr>
              <a:t> – API consumers, producers, technical and non-technical staff can work in parallel rather than waiting on each other.</a:t>
            </a:r>
          </a:p>
          <a:p>
            <a:endParaRPr lang="en-GB" sz="1800"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Shorter Feedback Loops</a:t>
            </a:r>
            <a:r>
              <a:rPr lang="en-GB" sz="1800" dirty="0">
                <a:latin typeface="Arial" panose="020B0604020202020204" pitchFamily="34" charset="0"/>
                <a:cs typeface="Arial" panose="020B0604020202020204" pitchFamily="34" charset="0"/>
              </a:rPr>
              <a:t> – A team can try out a design before developers deliver working code.</a:t>
            </a:r>
          </a:p>
          <a:p>
            <a:pPr marL="0" indent="0">
              <a:buNone/>
            </a:pPr>
            <a:endParaRPr lang="en-GB" sz="1800"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Source of Truth</a:t>
            </a:r>
            <a:r>
              <a:rPr lang="en-GB" sz="1800" dirty="0">
                <a:latin typeface="Arial" panose="020B0604020202020204" pitchFamily="34" charset="0"/>
                <a:cs typeface="Arial" panose="020B0604020202020204" pitchFamily="34" charset="0"/>
              </a:rPr>
              <a:t> – Teams can view their API definition as the source of truth for DevOps, testing and deployment.</a:t>
            </a:r>
          </a:p>
          <a:p>
            <a:endParaRPr lang="en-GB" sz="1800"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When Delivering Mission Critical APIs</a:t>
            </a:r>
            <a:r>
              <a:rPr lang="en-GB" sz="1800" dirty="0">
                <a:latin typeface="Arial" panose="020B0604020202020204" pitchFamily="34" charset="0"/>
                <a:cs typeface="Arial" panose="020B0604020202020204" pitchFamily="34" charset="0"/>
              </a:rPr>
              <a:t> - If your API’s target audience are external customers a good design is key in determining customer satisfaction and a good Developers Experience (DX) matters.</a:t>
            </a:r>
          </a:p>
        </p:txBody>
      </p:sp>
      <p:pic>
        <p:nvPicPr>
          <p:cNvPr id="13" name="Picture 12">
            <a:extLst>
              <a:ext uri="{FF2B5EF4-FFF2-40B4-BE49-F238E27FC236}">
                <a16:creationId xmlns:a16="http://schemas.microsoft.com/office/drawing/2014/main" id="{CC1CB487-4D98-854D-9353-277329DE57EB}"/>
              </a:ext>
            </a:extLst>
          </p:cNvPr>
          <p:cNvPicPr>
            <a:picLocks noChangeAspect="1"/>
          </p:cNvPicPr>
          <p:nvPr/>
        </p:nvPicPr>
        <p:blipFill>
          <a:blip r:embed="rId4"/>
          <a:stretch>
            <a:fillRect/>
          </a:stretch>
        </p:blipFill>
        <p:spPr>
          <a:xfrm>
            <a:off x="11112843" y="107994"/>
            <a:ext cx="785643" cy="1110918"/>
          </a:xfrm>
          <a:prstGeom prst="rect">
            <a:avLst/>
          </a:prstGeom>
        </p:spPr>
      </p:pic>
    </p:spTree>
    <p:extLst>
      <p:ext uri="{BB962C8B-B14F-4D97-AF65-F5344CB8AC3E}">
        <p14:creationId xmlns:p14="http://schemas.microsoft.com/office/powerpoint/2010/main" val="143198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3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 calcmode="lin" valueType="num">
                                      <p:cBhvr additive="base">
                                        <p:cTn id="13" dur="3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 calcmode="lin" valueType="num">
                                      <p:cBhvr additive="base">
                                        <p:cTn id="19" dur="300" fill="hold"/>
                                        <p:tgtEl>
                                          <p:spTgt spid="12">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2">
                                            <p:txEl>
                                              <p:pRg st="6" end="6"/>
                                            </p:txEl>
                                          </p:spTgt>
                                        </p:tgtEl>
                                        <p:attrNameLst>
                                          <p:attrName>style.visibility</p:attrName>
                                        </p:attrNameLst>
                                      </p:cBhvr>
                                      <p:to>
                                        <p:strVal val="visible"/>
                                      </p:to>
                                    </p:set>
                                    <p:anim calcmode="lin" valueType="num">
                                      <p:cBhvr additive="base">
                                        <p:cTn id="25" dur="300" fill="hold"/>
                                        <p:tgtEl>
                                          <p:spTgt spid="12">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2">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2">
                                            <p:txEl>
                                              <p:pRg st="8" end="8"/>
                                            </p:txEl>
                                          </p:spTgt>
                                        </p:tgtEl>
                                        <p:attrNameLst>
                                          <p:attrName>style.visibility</p:attrName>
                                        </p:attrNameLst>
                                      </p:cBhvr>
                                      <p:to>
                                        <p:strVal val="visible"/>
                                      </p:to>
                                    </p:set>
                                    <p:anim calcmode="lin" valueType="num">
                                      <p:cBhvr additive="base">
                                        <p:cTn id="31" dur="300" fill="hold"/>
                                        <p:tgtEl>
                                          <p:spTgt spid="12">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12">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WOLF FACT</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Brain Focus</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10/09/2021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dirty="0">
                <a:solidFill>
                  <a:srgbClr val="70267D"/>
                </a:solidFill>
              </a:rPr>
              <a:t>// </a:t>
            </a:r>
            <a:r>
              <a:rPr lang="en-GB" dirty="0" err="1">
                <a:solidFill>
                  <a:srgbClr val="70267D"/>
                </a:solidFill>
              </a:rPr>
              <a:t>OpenAPI</a:t>
            </a:r>
            <a:r>
              <a:rPr lang="en-GB" dirty="0">
                <a:solidFill>
                  <a:srgbClr val="70267D"/>
                </a:solidFill>
              </a:rPr>
              <a:t>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25</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800" dirty="0">
              <a:latin typeface="Arial" panose="020B0604020202020204" pitchFamily="34" charset="0"/>
              <a:cs typeface="Arial" panose="020B0604020202020204" pitchFamily="34" charset="0"/>
            </a:endParaRPr>
          </a:p>
        </p:txBody>
      </p:sp>
      <p:sp>
        <p:nvSpPr>
          <p:cNvPr id="15" name="Textplatzhalter 8">
            <a:extLst>
              <a:ext uri="{FF2B5EF4-FFF2-40B4-BE49-F238E27FC236}">
                <a16:creationId xmlns:a16="http://schemas.microsoft.com/office/drawing/2014/main" id="{5282B69C-6B39-9E4A-AAB1-ABC432A005AA}"/>
              </a:ext>
            </a:extLst>
          </p:cNvPr>
          <p:cNvSpPr txBox="1">
            <a:spLocks/>
          </p:cNvSpPr>
          <p:nvPr/>
        </p:nvSpPr>
        <p:spPr bwMode="gray">
          <a:xfrm>
            <a:off x="6887329" y="1894027"/>
            <a:ext cx="4265680" cy="40508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i="1" dirty="0">
                <a:latin typeface="Arial" panose="020B0604020202020204" pitchFamily="34" charset="0"/>
                <a:cs typeface="Arial" panose="020B0604020202020204" pitchFamily="34" charset="0"/>
              </a:rPr>
              <a:t>It’s all in the howl</a:t>
            </a:r>
          </a:p>
          <a:p>
            <a:pPr marL="0" indent="0">
              <a:buNone/>
            </a:pPr>
            <a:endParaRPr lang="en-GB" sz="1800" b="1" i="1"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Wolves do howl at night, and these soulful calls have nothing to do with the moon. Their penetrating, hauntingly beautiful howl is a primary communication tool, both between lone wolves and their pack, as well as between packs.</a:t>
            </a:r>
          </a:p>
        </p:txBody>
      </p:sp>
      <p:pic>
        <p:nvPicPr>
          <p:cNvPr id="3" name="Picture 2" descr="A picture containing background pattern&#10;&#10;Description automatically generated">
            <a:extLst>
              <a:ext uri="{FF2B5EF4-FFF2-40B4-BE49-F238E27FC236}">
                <a16:creationId xmlns:a16="http://schemas.microsoft.com/office/drawing/2014/main" id="{657ECE75-28E6-EE4E-B55B-B66E3ECBF94A}"/>
              </a:ext>
            </a:extLst>
          </p:cNvPr>
          <p:cNvPicPr>
            <a:picLocks noChangeAspect="1"/>
          </p:cNvPicPr>
          <p:nvPr/>
        </p:nvPicPr>
        <p:blipFill>
          <a:blip r:embed="rId4"/>
          <a:stretch>
            <a:fillRect/>
          </a:stretch>
        </p:blipFill>
        <p:spPr>
          <a:xfrm>
            <a:off x="10478530" y="190522"/>
            <a:ext cx="1540067" cy="1403347"/>
          </a:xfrm>
          <a:prstGeom prst="rect">
            <a:avLst/>
          </a:prstGeom>
        </p:spPr>
      </p:pic>
      <p:pic>
        <p:nvPicPr>
          <p:cNvPr id="4" name="Picture 3">
            <a:extLst>
              <a:ext uri="{FF2B5EF4-FFF2-40B4-BE49-F238E27FC236}">
                <a16:creationId xmlns:a16="http://schemas.microsoft.com/office/drawing/2014/main" id="{9760034A-9769-3A49-8516-C3D154429C80}"/>
              </a:ext>
            </a:extLst>
          </p:cNvPr>
          <p:cNvPicPr>
            <a:picLocks noChangeAspect="1"/>
          </p:cNvPicPr>
          <p:nvPr/>
        </p:nvPicPr>
        <p:blipFill>
          <a:blip r:embed="rId5"/>
          <a:stretch>
            <a:fillRect/>
          </a:stretch>
        </p:blipFill>
        <p:spPr>
          <a:xfrm>
            <a:off x="2386607" y="1145444"/>
            <a:ext cx="3206886" cy="479638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224221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1" descr="bg_rauschen_DINA3.jpg">
            <a:extLst>
              <a:ext uri="{FF2B5EF4-FFF2-40B4-BE49-F238E27FC236}">
                <a16:creationId xmlns:a16="http://schemas.microsoft.com/office/drawing/2014/main" id="{DA53477E-9620-3E4E-A743-AD742AA36F72}"/>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5" name="Rechteck 18">
            <a:extLst>
              <a:ext uri="{FF2B5EF4-FFF2-40B4-BE49-F238E27FC236}">
                <a16:creationId xmlns:a16="http://schemas.microsoft.com/office/drawing/2014/main" id="{89E5DADE-ED41-1549-9CC0-1088DAAB904B}"/>
              </a:ext>
            </a:extLst>
          </p:cNvPr>
          <p:cNvSpPr/>
          <p:nvPr/>
        </p:nvSpPr>
        <p:spPr bwMode="gray">
          <a:xfrm>
            <a:off x="820738" y="2942627"/>
            <a:ext cx="11231847" cy="3029023"/>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sp>
        <p:nvSpPr>
          <p:cNvPr id="6" name="Rechteck 19">
            <a:extLst>
              <a:ext uri="{FF2B5EF4-FFF2-40B4-BE49-F238E27FC236}">
                <a16:creationId xmlns:a16="http://schemas.microsoft.com/office/drawing/2014/main" id="{0AB78824-0EA3-174C-876D-143D55C06C2A}"/>
              </a:ext>
            </a:extLst>
          </p:cNvPr>
          <p:cNvSpPr/>
          <p:nvPr/>
        </p:nvSpPr>
        <p:spPr bwMode="gray">
          <a:xfrm>
            <a:off x="816730" y="137929"/>
            <a:ext cx="1946478" cy="1944682"/>
          </a:xfrm>
          <a:prstGeom prst="rect">
            <a:avLst/>
          </a:prstGeom>
          <a:solidFill>
            <a:srgbClr val="FFFFFF"/>
          </a:solidFill>
          <a:ln w="6350" cap="flat" cmpd="sng" algn="ctr">
            <a:noFill/>
            <a:prstDash val="solid"/>
            <a:miter lim="800000"/>
          </a:ln>
          <a:effectLst/>
        </p:spPr>
        <p:txBody>
          <a:bodyPr lIns="68580" tIns="34290" rIns="68580" bIns="34290" spcCol="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cxnSp>
        <p:nvCxnSpPr>
          <p:cNvPr id="7" name="Gerade Verbindung 19">
            <a:extLst>
              <a:ext uri="{FF2B5EF4-FFF2-40B4-BE49-F238E27FC236}">
                <a16:creationId xmlns:a16="http://schemas.microsoft.com/office/drawing/2014/main" id="{B0EFDD9C-FBE2-7E4E-8987-879E1D6D199B}"/>
              </a:ext>
            </a:extLst>
          </p:cNvPr>
          <p:cNvCxnSpPr/>
          <p:nvPr/>
        </p:nvCxnSpPr>
        <p:spPr bwMode="gray">
          <a:xfrm flipV="1">
            <a:off x="818356"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8" name="Rechteck 13">
            <a:extLst>
              <a:ext uri="{FF2B5EF4-FFF2-40B4-BE49-F238E27FC236}">
                <a16:creationId xmlns:a16="http://schemas.microsoft.com/office/drawing/2014/main" id="{153C2211-BEF1-0C41-8876-CD5DA05206D6}"/>
              </a:ext>
            </a:extLst>
          </p:cNvPr>
          <p:cNvSpPr/>
          <p:nvPr/>
        </p:nvSpPr>
        <p:spPr bwMode="gray">
          <a:xfrm>
            <a:off x="684412"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600">
                <a:solidFill>
                  <a:schemeClr val="accent1"/>
                </a:solidFill>
              </a:rPr>
              <a:t>14,65</a:t>
            </a:r>
          </a:p>
        </p:txBody>
      </p:sp>
      <p:cxnSp>
        <p:nvCxnSpPr>
          <p:cNvPr id="9" name="Gerade Verbindung 19">
            <a:extLst>
              <a:ext uri="{FF2B5EF4-FFF2-40B4-BE49-F238E27FC236}">
                <a16:creationId xmlns:a16="http://schemas.microsoft.com/office/drawing/2014/main" id="{46E43FAC-8CA1-7843-9BE6-02A2782F7E85}"/>
              </a:ext>
            </a:extLst>
          </p:cNvPr>
          <p:cNvCxnSpPr/>
          <p:nvPr/>
        </p:nvCxnSpPr>
        <p:spPr bwMode="gray">
          <a:xfrm flipV="1">
            <a:off x="11367293"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0" name="Rechteck 15">
            <a:extLst>
              <a:ext uri="{FF2B5EF4-FFF2-40B4-BE49-F238E27FC236}">
                <a16:creationId xmlns:a16="http://schemas.microsoft.com/office/drawing/2014/main" id="{195EC463-1806-9B4F-841D-9B588DACC485}"/>
              </a:ext>
            </a:extLst>
          </p:cNvPr>
          <p:cNvSpPr/>
          <p:nvPr/>
        </p:nvSpPr>
        <p:spPr bwMode="gray">
          <a:xfrm>
            <a:off x="11233349"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en-GB" sz="600">
                <a:solidFill>
                  <a:schemeClr val="accent1"/>
                </a:solidFill>
              </a:rPr>
              <a:t>14,65</a:t>
            </a:r>
          </a:p>
        </p:txBody>
      </p:sp>
      <p:cxnSp>
        <p:nvCxnSpPr>
          <p:cNvPr id="11" name="Gerade Verbindung 19">
            <a:extLst>
              <a:ext uri="{FF2B5EF4-FFF2-40B4-BE49-F238E27FC236}">
                <a16:creationId xmlns:a16="http://schemas.microsoft.com/office/drawing/2014/main" id="{D981BC33-B8FD-E846-ADEA-7A80867FB00A}"/>
              </a:ext>
            </a:extLst>
          </p:cNvPr>
          <p:cNvCxnSpPr/>
          <p:nvPr/>
        </p:nvCxnSpPr>
        <p:spPr bwMode="gray">
          <a:xfrm rot="5400000" flipV="1">
            <a:off x="12236452" y="1680882"/>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2" name="Rechteck 21">
            <a:extLst>
              <a:ext uri="{FF2B5EF4-FFF2-40B4-BE49-F238E27FC236}">
                <a16:creationId xmlns:a16="http://schemas.microsoft.com/office/drawing/2014/main" id="{5DC60C33-7885-DB4F-A55E-9DCF03603CE0}"/>
              </a:ext>
            </a:extLst>
          </p:cNvPr>
          <p:cNvSpPr/>
          <p:nvPr/>
        </p:nvSpPr>
        <p:spPr bwMode="gray">
          <a:xfrm>
            <a:off x="12323964" y="1662882"/>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4,75</a:t>
            </a:r>
          </a:p>
        </p:txBody>
      </p:sp>
      <p:cxnSp>
        <p:nvCxnSpPr>
          <p:cNvPr id="13" name="Gerade Verbindung 19">
            <a:extLst>
              <a:ext uri="{FF2B5EF4-FFF2-40B4-BE49-F238E27FC236}">
                <a16:creationId xmlns:a16="http://schemas.microsoft.com/office/drawing/2014/main" id="{D26368C0-7CE5-7041-8E6F-21916865D5DA}"/>
              </a:ext>
            </a:extLst>
          </p:cNvPr>
          <p:cNvCxnSpPr/>
          <p:nvPr/>
        </p:nvCxnSpPr>
        <p:spPr bwMode="gray">
          <a:xfrm rot="5400000" flipV="1">
            <a:off x="12236452" y="6210019"/>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23">
            <a:extLst>
              <a:ext uri="{FF2B5EF4-FFF2-40B4-BE49-F238E27FC236}">
                <a16:creationId xmlns:a16="http://schemas.microsoft.com/office/drawing/2014/main" id="{EAF87133-14D1-3149-84EB-CFC81D6B5CBE}"/>
              </a:ext>
            </a:extLst>
          </p:cNvPr>
          <p:cNvSpPr/>
          <p:nvPr/>
        </p:nvSpPr>
        <p:spPr bwMode="gray">
          <a:xfrm>
            <a:off x="12323964" y="6192019"/>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7,83</a:t>
            </a:r>
          </a:p>
        </p:txBody>
      </p:sp>
      <p:sp>
        <p:nvSpPr>
          <p:cNvPr id="16" name="Textplatzhalter 41">
            <a:extLst>
              <a:ext uri="{FF2B5EF4-FFF2-40B4-BE49-F238E27FC236}">
                <a16:creationId xmlns:a16="http://schemas.microsoft.com/office/drawing/2014/main" id="{A37A0912-C5C9-9048-B680-66BF511DBBC3}"/>
              </a:ext>
            </a:extLst>
          </p:cNvPr>
          <p:cNvSpPr txBox="1">
            <a:spLocks/>
          </p:cNvSpPr>
          <p:nvPr/>
        </p:nvSpPr>
        <p:spPr bwMode="gray">
          <a:xfrm>
            <a:off x="6033260" y="1171820"/>
            <a:ext cx="4766938" cy="3818235"/>
          </a:xfrm>
          <a:prstGeom prst="rect">
            <a:avLst/>
          </a:prstGeom>
        </p:spPr>
        <p:txBody>
          <a:bodyPr vert="horz" lIns="91440" tIns="45720" rIns="91440" bIns="45720" rtlCol="0" anchor="ctr"/>
          <a:lstStyle>
            <a:defPPr>
              <a:defRPr lang="en-US"/>
            </a:defPPr>
            <a:lvl1pPr marL="0" indent="0" algn="l" defTabSz="457200" rtl="0" eaLnBrk="1" latinLnBrk="0" hangingPunct="1">
              <a:lnSpc>
                <a:spcPct val="100000"/>
              </a:lnSpc>
              <a:buFontTx/>
              <a:buNone/>
              <a:defRPr sz="1200" b="1" i="1" kern="1200">
                <a:solidFill>
                  <a:srgbClr val="965AA0"/>
                </a:solidFill>
                <a:latin typeface="+mn-lt"/>
                <a:ea typeface="+mn-ea"/>
                <a:cs typeface="+mn-cs"/>
              </a:defRPr>
            </a:lvl1pPr>
            <a:lvl2pPr marL="0" indent="0" algn="l" defTabSz="457200" rtl="0" eaLnBrk="1" latinLnBrk="0" hangingPunct="1">
              <a:lnSpc>
                <a:spcPct val="100000"/>
              </a:lnSpc>
              <a:buFontTx/>
              <a:buNone/>
              <a:defRPr sz="2000" kern="1200">
                <a:solidFill>
                  <a:srgbClr val="965AA0"/>
                </a:solidFill>
                <a:latin typeface="+mn-lt"/>
                <a:ea typeface="+mn-ea"/>
                <a:cs typeface="+mn-cs"/>
              </a:defRPr>
            </a:lvl2pPr>
            <a:lvl3pPr marL="0" indent="0" algn="l" defTabSz="457200" rtl="0" eaLnBrk="1" latinLnBrk="0" hangingPunct="1">
              <a:lnSpc>
                <a:spcPct val="100000"/>
              </a:lnSpc>
              <a:buFontTx/>
              <a:buNone/>
              <a:defRPr sz="2000" kern="1200">
                <a:solidFill>
                  <a:srgbClr val="965AA0"/>
                </a:solidFill>
                <a:latin typeface="+mn-lt"/>
                <a:ea typeface="+mn-ea"/>
                <a:cs typeface="+mn-cs"/>
              </a:defRPr>
            </a:lvl3pPr>
            <a:lvl4pPr marL="0" indent="0" algn="l" defTabSz="457200" rtl="0" eaLnBrk="1" latinLnBrk="0" hangingPunct="1">
              <a:lnSpc>
                <a:spcPct val="100000"/>
              </a:lnSpc>
              <a:buFontTx/>
              <a:buNone/>
              <a:defRPr sz="2000" kern="1200">
                <a:solidFill>
                  <a:srgbClr val="965AA0"/>
                </a:solidFill>
                <a:latin typeface="+mn-lt"/>
                <a:ea typeface="+mn-ea"/>
                <a:cs typeface="+mn-cs"/>
              </a:defRPr>
            </a:lvl4pPr>
            <a:lvl5pPr marL="0" indent="0" algn="l" defTabSz="457200" rtl="0" eaLnBrk="1" latinLnBrk="0" hangingPunct="1">
              <a:lnSpc>
                <a:spcPct val="100000"/>
              </a:lnSpc>
              <a:buFontTx/>
              <a:buNone/>
              <a:defRPr sz="2000" kern="1200">
                <a:solidFill>
                  <a:srgbClr val="965AA0"/>
                </a:solidFill>
                <a:latin typeface="+mn-lt"/>
                <a:ea typeface="+mn-ea"/>
                <a:cs typeface="+mn-cs"/>
              </a:defRPr>
            </a:lvl5pPr>
            <a:lvl6pPr marL="0" indent="0" algn="l" defTabSz="457200" rtl="0" eaLnBrk="1" latinLnBrk="0" hangingPunct="1">
              <a:lnSpc>
                <a:spcPct val="100000"/>
              </a:lnSpc>
              <a:buFontTx/>
              <a:buNone/>
              <a:defRPr sz="2000" kern="1200">
                <a:solidFill>
                  <a:srgbClr val="965AA0"/>
                </a:solidFill>
                <a:latin typeface="+mn-lt"/>
                <a:ea typeface="+mn-ea"/>
                <a:cs typeface="+mn-cs"/>
              </a:defRPr>
            </a:lvl6pPr>
            <a:lvl7pPr marL="0" indent="0" algn="l" defTabSz="457200" rtl="0" eaLnBrk="1" latinLnBrk="0" hangingPunct="1">
              <a:lnSpc>
                <a:spcPct val="100000"/>
              </a:lnSpc>
              <a:buFontTx/>
              <a:buNone/>
              <a:defRPr sz="2000" kern="1200">
                <a:solidFill>
                  <a:srgbClr val="965AA0"/>
                </a:solidFill>
                <a:latin typeface="+mn-lt"/>
                <a:ea typeface="+mn-ea"/>
                <a:cs typeface="+mn-cs"/>
              </a:defRPr>
            </a:lvl7pPr>
            <a:lvl8pPr marL="0" indent="0" algn="l" defTabSz="457200" rtl="0" eaLnBrk="1" latinLnBrk="0" hangingPunct="1">
              <a:lnSpc>
                <a:spcPct val="100000"/>
              </a:lnSpc>
              <a:buFontTx/>
              <a:buNone/>
              <a:defRPr sz="2000" kern="1200">
                <a:solidFill>
                  <a:srgbClr val="965AA0"/>
                </a:solidFill>
                <a:latin typeface="+mn-lt"/>
                <a:ea typeface="+mn-ea"/>
                <a:cs typeface="+mn-cs"/>
              </a:defRPr>
            </a:lvl8pPr>
            <a:lvl9pPr marL="0" indent="0" algn="l" defTabSz="457200" rtl="0" eaLnBrk="1" latinLnBrk="0" hangingPunct="1">
              <a:lnSpc>
                <a:spcPct val="100000"/>
              </a:lnSpc>
              <a:buFontTx/>
              <a:buNone/>
              <a:defRPr sz="2000" kern="1200">
                <a:solidFill>
                  <a:srgbClr val="965AA0"/>
                </a:solidFill>
                <a:latin typeface="+mn-lt"/>
                <a:ea typeface="+mn-ea"/>
                <a:cs typeface="+mn-cs"/>
              </a:defRPr>
            </a:lvl9pPr>
          </a:lstStyle>
          <a:p>
            <a:endParaRPr lang="en-GB" sz="1100"/>
          </a:p>
        </p:txBody>
      </p:sp>
      <p:sp>
        <p:nvSpPr>
          <p:cNvPr id="18" name="Untertitel 2">
            <a:extLst>
              <a:ext uri="{FF2B5EF4-FFF2-40B4-BE49-F238E27FC236}">
                <a16:creationId xmlns:a16="http://schemas.microsoft.com/office/drawing/2014/main" id="{922D3280-E6E0-674B-A4DD-0D7A0B6C040D}"/>
              </a:ext>
            </a:extLst>
          </p:cNvPr>
          <p:cNvSpPr txBox="1">
            <a:spLocks/>
          </p:cNvSpPr>
          <p:nvPr/>
        </p:nvSpPr>
        <p:spPr bwMode="gray">
          <a:xfrm>
            <a:off x="953612" y="2995940"/>
            <a:ext cx="10942553" cy="2868147"/>
          </a:xfrm>
          <a:prstGeom prst="rect">
            <a:avLst/>
          </a:prstGeom>
        </p:spPr>
        <p:txBody>
          <a:bodyPr anchor="ctr"/>
          <a:lstStyle>
            <a:lvl1pPr marL="0" indent="0" algn="l" defTabSz="457200" rtl="0" eaLnBrk="1" latinLnBrk="0" hangingPunct="1">
              <a:lnSpc>
                <a:spcPct val="90000"/>
              </a:lnSpc>
              <a:spcBef>
                <a:spcPts val="1000"/>
              </a:spcBef>
              <a:spcAft>
                <a:spcPts val="1500"/>
              </a:spcAft>
              <a:buClr>
                <a:schemeClr val="accent1"/>
              </a:buClr>
              <a:buSzPct val="80000"/>
              <a:buFont typeface="Wingdings 3" charset="2"/>
              <a:buNone/>
              <a:defRPr sz="2800" b="1" i="0" kern="1200" cap="all" baseline="0">
                <a:solidFill>
                  <a:schemeClr val="bg1"/>
                </a:solidFill>
                <a:latin typeface="+mn-lt"/>
                <a:ea typeface="+mn-ea"/>
                <a:cs typeface="+mn-cs"/>
              </a:defRPr>
            </a:lvl1pPr>
            <a:lvl2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 typeface="Wingdings 3" charset="2"/>
              <a:buNone/>
              <a:tabLst/>
              <a:defRPr sz="2000" b="0" i="0" kern="1200">
                <a:solidFill>
                  <a:schemeClr val="bg1"/>
                </a:solidFill>
                <a:latin typeface="+mn-lt"/>
                <a:ea typeface="+mn-ea"/>
                <a:cs typeface="+mn-cs"/>
              </a:defRPr>
            </a:lvl3pPr>
            <a:lvl4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8pPr>
            <a:lvl9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9pPr>
          </a:lstStyle>
          <a:p>
            <a:pPr algn="ctr"/>
            <a:r>
              <a:rPr lang="en-GB" sz="4400" dirty="0">
                <a:latin typeface="Arial" panose="020B0604020202020204" pitchFamily="34" charset="0"/>
                <a:cs typeface="Arial" panose="020B0604020202020204" pitchFamily="34" charset="0"/>
              </a:rPr>
              <a:t>YOUR API IS YOUR CONTRACT</a:t>
            </a:r>
          </a:p>
        </p:txBody>
      </p:sp>
      <p:pic>
        <p:nvPicPr>
          <p:cNvPr id="19" name="Grafik 25">
            <a:extLst>
              <a:ext uri="{FF2B5EF4-FFF2-40B4-BE49-F238E27FC236}">
                <a16:creationId xmlns:a16="http://schemas.microsoft.com/office/drawing/2014/main" id="{D5792338-6627-6247-9879-FD1ECF9D26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730" y="1195138"/>
            <a:ext cx="1946478" cy="714052"/>
          </a:xfrm>
          <a:prstGeom prst="rect">
            <a:avLst/>
          </a:prstGeom>
        </p:spPr>
      </p:pic>
    </p:spTree>
    <p:extLst>
      <p:ext uri="{BB962C8B-B14F-4D97-AF65-F5344CB8AC3E}">
        <p14:creationId xmlns:p14="http://schemas.microsoft.com/office/powerpoint/2010/main" val="42151409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WHAT IS AN API CONTRACT?</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Your API is your contract</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10/09/2021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dirty="0">
                <a:solidFill>
                  <a:srgbClr val="70267D"/>
                </a:solidFill>
              </a:rPr>
              <a:t>// </a:t>
            </a:r>
            <a:r>
              <a:rPr lang="en-GB" dirty="0" err="1">
                <a:solidFill>
                  <a:srgbClr val="70267D"/>
                </a:solidFill>
              </a:rPr>
              <a:t>OpenAPI</a:t>
            </a:r>
            <a:r>
              <a:rPr lang="en-GB" dirty="0">
                <a:solidFill>
                  <a:srgbClr val="70267D"/>
                </a:solidFill>
              </a:rPr>
              <a:t>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27</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Arial" panose="020B0604020202020204" pitchFamily="34" charset="0"/>
                <a:cs typeface="Arial" panose="020B0604020202020204" pitchFamily="34" charset="0"/>
              </a:rPr>
              <a:t>A shared articulation of what an API does in both machine and human readable format.</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Uses tools such as </a:t>
            </a:r>
            <a:r>
              <a:rPr lang="en-GB" sz="1800" dirty="0" err="1">
                <a:latin typeface="Arial" panose="020B0604020202020204" pitchFamily="34" charset="0"/>
                <a:cs typeface="Arial" panose="020B0604020202020204" pitchFamily="34" charset="0"/>
              </a:rPr>
              <a:t>OpenAPI</a:t>
            </a:r>
            <a:r>
              <a:rPr lang="en-GB" sz="1800" dirty="0">
                <a:latin typeface="Arial" panose="020B0604020202020204" pitchFamily="34" charset="0"/>
                <a:cs typeface="Arial" panose="020B0604020202020204" pitchFamily="34" charset="0"/>
              </a:rPr>
              <a:t> to describe the requests and responses of each API functionality offered. </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It is something that both API provider and consumer agree upon, and get to work developing, delivering, and then integrating and consuming - for an agreed upon price.</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An API contract helps mitigate change, or at least communicates it. </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Providing an </a:t>
            </a:r>
            <a:r>
              <a:rPr lang="en-GB" sz="1800" dirty="0" err="1">
                <a:latin typeface="Arial" panose="020B0604020202020204" pitchFamily="34" charset="0"/>
                <a:cs typeface="Arial" panose="020B0604020202020204" pitchFamily="34" charset="0"/>
              </a:rPr>
              <a:t>OpenAPI</a:t>
            </a:r>
            <a:r>
              <a:rPr lang="en-GB" sz="1800" dirty="0">
                <a:latin typeface="Arial" panose="020B0604020202020204" pitchFamily="34" charset="0"/>
                <a:cs typeface="Arial" panose="020B0604020202020204" pitchFamily="34" charset="0"/>
              </a:rPr>
              <a:t> spec of each new version ahead of time, reduces the amount of uncertainty and allows consumers to review the API contract before they commit to integrating with it. </a:t>
            </a:r>
          </a:p>
          <a:p>
            <a:endParaRPr lang="en-GB" sz="1800" dirty="0">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CD834767-4473-4B4B-A9CB-1E95925B0E6B}"/>
              </a:ext>
            </a:extLst>
          </p:cNvPr>
          <p:cNvPicPr>
            <a:picLocks noChangeAspect="1"/>
          </p:cNvPicPr>
          <p:nvPr/>
        </p:nvPicPr>
        <p:blipFill>
          <a:blip r:embed="rId4"/>
          <a:stretch>
            <a:fillRect/>
          </a:stretch>
        </p:blipFill>
        <p:spPr>
          <a:xfrm>
            <a:off x="10745034" y="187512"/>
            <a:ext cx="1153452" cy="1156015"/>
          </a:xfrm>
          <a:prstGeom prst="rect">
            <a:avLst/>
          </a:prstGeom>
        </p:spPr>
      </p:pic>
      <p:pic>
        <p:nvPicPr>
          <p:cNvPr id="14" name="Graphic 13" descr="Checkbox Crossed with solid fill">
            <a:extLst>
              <a:ext uri="{FF2B5EF4-FFF2-40B4-BE49-F238E27FC236}">
                <a16:creationId xmlns:a16="http://schemas.microsoft.com/office/drawing/2014/main" id="{E59F91EE-FAB8-4749-9210-15A739BA02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22011" y="473398"/>
            <a:ext cx="497448" cy="497448"/>
          </a:xfrm>
          <a:prstGeom prst="rect">
            <a:avLst/>
          </a:prstGeom>
        </p:spPr>
      </p:pic>
      <p:pic>
        <p:nvPicPr>
          <p:cNvPr id="15" name="Graphic 14" descr="Checkbox Ticked with solid fill">
            <a:extLst>
              <a:ext uri="{FF2B5EF4-FFF2-40B4-BE49-F238E27FC236}">
                <a16:creationId xmlns:a16="http://schemas.microsoft.com/office/drawing/2014/main" id="{53DD0EF6-EE7F-D348-99E2-F548B732E8B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22012" y="141556"/>
            <a:ext cx="497447" cy="497447"/>
          </a:xfrm>
          <a:prstGeom prst="rect">
            <a:avLst/>
          </a:prstGeom>
        </p:spPr>
      </p:pic>
    </p:spTree>
    <p:extLst>
      <p:ext uri="{BB962C8B-B14F-4D97-AF65-F5344CB8AC3E}">
        <p14:creationId xmlns:p14="http://schemas.microsoft.com/office/powerpoint/2010/main" val="31353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3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 calcmode="lin" valueType="num">
                                      <p:cBhvr additive="base">
                                        <p:cTn id="13" dur="3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 calcmode="lin" valueType="num">
                                      <p:cBhvr additive="base">
                                        <p:cTn id="19" dur="300" fill="hold"/>
                                        <p:tgtEl>
                                          <p:spTgt spid="12">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2">
                                            <p:txEl>
                                              <p:pRg st="6" end="6"/>
                                            </p:txEl>
                                          </p:spTgt>
                                        </p:tgtEl>
                                        <p:attrNameLst>
                                          <p:attrName>style.visibility</p:attrName>
                                        </p:attrNameLst>
                                      </p:cBhvr>
                                      <p:to>
                                        <p:strVal val="visible"/>
                                      </p:to>
                                    </p:set>
                                    <p:anim calcmode="lin" valueType="num">
                                      <p:cBhvr additive="base">
                                        <p:cTn id="25" dur="300" fill="hold"/>
                                        <p:tgtEl>
                                          <p:spTgt spid="12">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2">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2">
                                            <p:txEl>
                                              <p:pRg st="8" end="8"/>
                                            </p:txEl>
                                          </p:spTgt>
                                        </p:tgtEl>
                                        <p:attrNameLst>
                                          <p:attrName>style.visibility</p:attrName>
                                        </p:attrNameLst>
                                      </p:cBhvr>
                                      <p:to>
                                        <p:strVal val="visible"/>
                                      </p:to>
                                    </p:set>
                                    <p:anim calcmode="lin" valueType="num">
                                      <p:cBhvr additive="base">
                                        <p:cTn id="31" dur="300" fill="hold"/>
                                        <p:tgtEl>
                                          <p:spTgt spid="12">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12">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WHAT IS AN API CONTRACT?</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Your API is your contract</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10/09/2021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dirty="0">
                <a:solidFill>
                  <a:srgbClr val="70267D"/>
                </a:solidFill>
              </a:rPr>
              <a:t>// </a:t>
            </a:r>
            <a:r>
              <a:rPr lang="en-GB" dirty="0" err="1">
                <a:solidFill>
                  <a:srgbClr val="70267D"/>
                </a:solidFill>
              </a:rPr>
              <a:t>OpenAPI</a:t>
            </a:r>
            <a:r>
              <a:rPr lang="en-GB" dirty="0">
                <a:solidFill>
                  <a:srgbClr val="70267D"/>
                </a:solidFill>
              </a:rPr>
              <a:t>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28</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Arial" panose="020B0604020202020204" pitchFamily="34" charset="0"/>
                <a:cs typeface="Arial" panose="020B0604020202020204" pitchFamily="34" charset="0"/>
              </a:rPr>
              <a:t>Sadly, an API contract is often wielded in the name of all of these things, but there really is very little accountability or enforcement when it comes to API contracts. </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It is 100% up to the API provider to follow through and live up to the contract, with very little an API consumer can do if the contract isn’t met. </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Which can result in badly behaved API providers, as well as monstrous API consumers. </a:t>
            </a:r>
          </a:p>
          <a:p>
            <a:endParaRPr lang="en-GB" sz="18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8C003743-C76E-1F46-BC15-AD15E8A5A94B}"/>
              </a:ext>
            </a:extLst>
          </p:cNvPr>
          <p:cNvPicPr>
            <a:picLocks noChangeAspect="1"/>
          </p:cNvPicPr>
          <p:nvPr/>
        </p:nvPicPr>
        <p:blipFill>
          <a:blip r:embed="rId4"/>
          <a:stretch>
            <a:fillRect/>
          </a:stretch>
        </p:blipFill>
        <p:spPr>
          <a:xfrm>
            <a:off x="10745034" y="187512"/>
            <a:ext cx="1153452" cy="1156015"/>
          </a:xfrm>
          <a:prstGeom prst="rect">
            <a:avLst/>
          </a:prstGeom>
        </p:spPr>
      </p:pic>
      <p:pic>
        <p:nvPicPr>
          <p:cNvPr id="13" name="Graphic 12" descr="Checkbox Crossed with solid fill">
            <a:extLst>
              <a:ext uri="{FF2B5EF4-FFF2-40B4-BE49-F238E27FC236}">
                <a16:creationId xmlns:a16="http://schemas.microsoft.com/office/drawing/2014/main" id="{DA0CE0F1-D295-2346-87F5-FF94D3BE13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22011" y="473398"/>
            <a:ext cx="497448" cy="497448"/>
          </a:xfrm>
          <a:prstGeom prst="rect">
            <a:avLst/>
          </a:prstGeom>
        </p:spPr>
      </p:pic>
      <p:pic>
        <p:nvPicPr>
          <p:cNvPr id="15" name="Graphic 14" descr="Checkbox Ticked with solid fill">
            <a:extLst>
              <a:ext uri="{FF2B5EF4-FFF2-40B4-BE49-F238E27FC236}">
                <a16:creationId xmlns:a16="http://schemas.microsoft.com/office/drawing/2014/main" id="{C17D8798-A600-1F47-AA31-3D1BEFF53AA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22012" y="141556"/>
            <a:ext cx="497447" cy="497447"/>
          </a:xfrm>
          <a:prstGeom prst="rect">
            <a:avLst/>
          </a:prstGeom>
        </p:spPr>
      </p:pic>
    </p:spTree>
    <p:extLst>
      <p:ext uri="{BB962C8B-B14F-4D97-AF65-F5344CB8AC3E}">
        <p14:creationId xmlns:p14="http://schemas.microsoft.com/office/powerpoint/2010/main" val="2289211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3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 calcmode="lin" valueType="num">
                                      <p:cBhvr additive="base">
                                        <p:cTn id="13" dur="3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 calcmode="lin" valueType="num">
                                      <p:cBhvr additive="base">
                                        <p:cTn id="19" dur="300" fill="hold"/>
                                        <p:tgtEl>
                                          <p:spTgt spid="12">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2">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1" descr="bg_rauschen_DINA3.jpg">
            <a:extLst>
              <a:ext uri="{FF2B5EF4-FFF2-40B4-BE49-F238E27FC236}">
                <a16:creationId xmlns:a16="http://schemas.microsoft.com/office/drawing/2014/main" id="{DA53477E-9620-3E4E-A743-AD742AA36F72}"/>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5" name="Rechteck 18">
            <a:extLst>
              <a:ext uri="{FF2B5EF4-FFF2-40B4-BE49-F238E27FC236}">
                <a16:creationId xmlns:a16="http://schemas.microsoft.com/office/drawing/2014/main" id="{89E5DADE-ED41-1549-9CC0-1088DAAB904B}"/>
              </a:ext>
            </a:extLst>
          </p:cNvPr>
          <p:cNvSpPr/>
          <p:nvPr/>
        </p:nvSpPr>
        <p:spPr bwMode="gray">
          <a:xfrm>
            <a:off x="820738" y="2942627"/>
            <a:ext cx="11231847" cy="3029023"/>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sp>
        <p:nvSpPr>
          <p:cNvPr id="6" name="Rechteck 19">
            <a:extLst>
              <a:ext uri="{FF2B5EF4-FFF2-40B4-BE49-F238E27FC236}">
                <a16:creationId xmlns:a16="http://schemas.microsoft.com/office/drawing/2014/main" id="{0AB78824-0EA3-174C-876D-143D55C06C2A}"/>
              </a:ext>
            </a:extLst>
          </p:cNvPr>
          <p:cNvSpPr/>
          <p:nvPr/>
        </p:nvSpPr>
        <p:spPr bwMode="gray">
          <a:xfrm>
            <a:off x="816730" y="137929"/>
            <a:ext cx="1946478" cy="1944682"/>
          </a:xfrm>
          <a:prstGeom prst="rect">
            <a:avLst/>
          </a:prstGeom>
          <a:solidFill>
            <a:srgbClr val="FFFFFF"/>
          </a:solidFill>
          <a:ln w="6350" cap="flat" cmpd="sng" algn="ctr">
            <a:noFill/>
            <a:prstDash val="solid"/>
            <a:miter lim="800000"/>
          </a:ln>
          <a:effectLst/>
        </p:spPr>
        <p:txBody>
          <a:bodyPr lIns="68580" tIns="34290" rIns="68580" bIns="34290" spcCol="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cxnSp>
        <p:nvCxnSpPr>
          <p:cNvPr id="7" name="Gerade Verbindung 19">
            <a:extLst>
              <a:ext uri="{FF2B5EF4-FFF2-40B4-BE49-F238E27FC236}">
                <a16:creationId xmlns:a16="http://schemas.microsoft.com/office/drawing/2014/main" id="{B0EFDD9C-FBE2-7E4E-8987-879E1D6D199B}"/>
              </a:ext>
            </a:extLst>
          </p:cNvPr>
          <p:cNvCxnSpPr/>
          <p:nvPr/>
        </p:nvCxnSpPr>
        <p:spPr bwMode="gray">
          <a:xfrm flipV="1">
            <a:off x="818356"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8" name="Rechteck 13">
            <a:extLst>
              <a:ext uri="{FF2B5EF4-FFF2-40B4-BE49-F238E27FC236}">
                <a16:creationId xmlns:a16="http://schemas.microsoft.com/office/drawing/2014/main" id="{153C2211-BEF1-0C41-8876-CD5DA05206D6}"/>
              </a:ext>
            </a:extLst>
          </p:cNvPr>
          <p:cNvSpPr/>
          <p:nvPr/>
        </p:nvSpPr>
        <p:spPr bwMode="gray">
          <a:xfrm>
            <a:off x="684412"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600">
                <a:solidFill>
                  <a:schemeClr val="accent1"/>
                </a:solidFill>
              </a:rPr>
              <a:t>14,65</a:t>
            </a:r>
          </a:p>
        </p:txBody>
      </p:sp>
      <p:cxnSp>
        <p:nvCxnSpPr>
          <p:cNvPr id="9" name="Gerade Verbindung 19">
            <a:extLst>
              <a:ext uri="{FF2B5EF4-FFF2-40B4-BE49-F238E27FC236}">
                <a16:creationId xmlns:a16="http://schemas.microsoft.com/office/drawing/2014/main" id="{46E43FAC-8CA1-7843-9BE6-02A2782F7E85}"/>
              </a:ext>
            </a:extLst>
          </p:cNvPr>
          <p:cNvCxnSpPr/>
          <p:nvPr/>
        </p:nvCxnSpPr>
        <p:spPr bwMode="gray">
          <a:xfrm flipV="1">
            <a:off x="11367293"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0" name="Rechteck 15">
            <a:extLst>
              <a:ext uri="{FF2B5EF4-FFF2-40B4-BE49-F238E27FC236}">
                <a16:creationId xmlns:a16="http://schemas.microsoft.com/office/drawing/2014/main" id="{195EC463-1806-9B4F-841D-9B588DACC485}"/>
              </a:ext>
            </a:extLst>
          </p:cNvPr>
          <p:cNvSpPr/>
          <p:nvPr/>
        </p:nvSpPr>
        <p:spPr bwMode="gray">
          <a:xfrm>
            <a:off x="11233349"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en-GB" sz="600">
                <a:solidFill>
                  <a:schemeClr val="accent1"/>
                </a:solidFill>
              </a:rPr>
              <a:t>14,65</a:t>
            </a:r>
          </a:p>
        </p:txBody>
      </p:sp>
      <p:cxnSp>
        <p:nvCxnSpPr>
          <p:cNvPr id="11" name="Gerade Verbindung 19">
            <a:extLst>
              <a:ext uri="{FF2B5EF4-FFF2-40B4-BE49-F238E27FC236}">
                <a16:creationId xmlns:a16="http://schemas.microsoft.com/office/drawing/2014/main" id="{D981BC33-B8FD-E846-ADEA-7A80867FB00A}"/>
              </a:ext>
            </a:extLst>
          </p:cNvPr>
          <p:cNvCxnSpPr/>
          <p:nvPr/>
        </p:nvCxnSpPr>
        <p:spPr bwMode="gray">
          <a:xfrm rot="5400000" flipV="1">
            <a:off x="12236452" y="1680882"/>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2" name="Rechteck 21">
            <a:extLst>
              <a:ext uri="{FF2B5EF4-FFF2-40B4-BE49-F238E27FC236}">
                <a16:creationId xmlns:a16="http://schemas.microsoft.com/office/drawing/2014/main" id="{5DC60C33-7885-DB4F-A55E-9DCF03603CE0}"/>
              </a:ext>
            </a:extLst>
          </p:cNvPr>
          <p:cNvSpPr/>
          <p:nvPr/>
        </p:nvSpPr>
        <p:spPr bwMode="gray">
          <a:xfrm>
            <a:off x="12323964" y="1662882"/>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4,75</a:t>
            </a:r>
          </a:p>
        </p:txBody>
      </p:sp>
      <p:cxnSp>
        <p:nvCxnSpPr>
          <p:cNvPr id="13" name="Gerade Verbindung 19">
            <a:extLst>
              <a:ext uri="{FF2B5EF4-FFF2-40B4-BE49-F238E27FC236}">
                <a16:creationId xmlns:a16="http://schemas.microsoft.com/office/drawing/2014/main" id="{D26368C0-7CE5-7041-8E6F-21916865D5DA}"/>
              </a:ext>
            </a:extLst>
          </p:cNvPr>
          <p:cNvCxnSpPr/>
          <p:nvPr/>
        </p:nvCxnSpPr>
        <p:spPr bwMode="gray">
          <a:xfrm rot="5400000" flipV="1">
            <a:off x="12236452" y="6210019"/>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23">
            <a:extLst>
              <a:ext uri="{FF2B5EF4-FFF2-40B4-BE49-F238E27FC236}">
                <a16:creationId xmlns:a16="http://schemas.microsoft.com/office/drawing/2014/main" id="{EAF87133-14D1-3149-84EB-CFC81D6B5CBE}"/>
              </a:ext>
            </a:extLst>
          </p:cNvPr>
          <p:cNvSpPr/>
          <p:nvPr/>
        </p:nvSpPr>
        <p:spPr bwMode="gray">
          <a:xfrm>
            <a:off x="12323964" y="6192019"/>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7,83</a:t>
            </a:r>
          </a:p>
        </p:txBody>
      </p:sp>
      <p:sp>
        <p:nvSpPr>
          <p:cNvPr id="16" name="Textplatzhalter 41">
            <a:extLst>
              <a:ext uri="{FF2B5EF4-FFF2-40B4-BE49-F238E27FC236}">
                <a16:creationId xmlns:a16="http://schemas.microsoft.com/office/drawing/2014/main" id="{A37A0912-C5C9-9048-B680-66BF511DBBC3}"/>
              </a:ext>
            </a:extLst>
          </p:cNvPr>
          <p:cNvSpPr txBox="1">
            <a:spLocks/>
          </p:cNvSpPr>
          <p:nvPr/>
        </p:nvSpPr>
        <p:spPr bwMode="gray">
          <a:xfrm>
            <a:off x="6033260" y="1171820"/>
            <a:ext cx="4766938" cy="3818235"/>
          </a:xfrm>
          <a:prstGeom prst="rect">
            <a:avLst/>
          </a:prstGeom>
        </p:spPr>
        <p:txBody>
          <a:bodyPr vert="horz" lIns="91440" tIns="45720" rIns="91440" bIns="45720" rtlCol="0" anchor="ctr"/>
          <a:lstStyle>
            <a:defPPr>
              <a:defRPr lang="en-US"/>
            </a:defPPr>
            <a:lvl1pPr marL="0" indent="0" algn="l" defTabSz="457200" rtl="0" eaLnBrk="1" latinLnBrk="0" hangingPunct="1">
              <a:lnSpc>
                <a:spcPct val="100000"/>
              </a:lnSpc>
              <a:buFontTx/>
              <a:buNone/>
              <a:defRPr sz="1200" b="1" i="1" kern="1200">
                <a:solidFill>
                  <a:srgbClr val="965AA0"/>
                </a:solidFill>
                <a:latin typeface="+mn-lt"/>
                <a:ea typeface="+mn-ea"/>
                <a:cs typeface="+mn-cs"/>
              </a:defRPr>
            </a:lvl1pPr>
            <a:lvl2pPr marL="0" indent="0" algn="l" defTabSz="457200" rtl="0" eaLnBrk="1" latinLnBrk="0" hangingPunct="1">
              <a:lnSpc>
                <a:spcPct val="100000"/>
              </a:lnSpc>
              <a:buFontTx/>
              <a:buNone/>
              <a:defRPr sz="2000" kern="1200">
                <a:solidFill>
                  <a:srgbClr val="965AA0"/>
                </a:solidFill>
                <a:latin typeface="+mn-lt"/>
                <a:ea typeface="+mn-ea"/>
                <a:cs typeface="+mn-cs"/>
              </a:defRPr>
            </a:lvl2pPr>
            <a:lvl3pPr marL="0" indent="0" algn="l" defTabSz="457200" rtl="0" eaLnBrk="1" latinLnBrk="0" hangingPunct="1">
              <a:lnSpc>
                <a:spcPct val="100000"/>
              </a:lnSpc>
              <a:buFontTx/>
              <a:buNone/>
              <a:defRPr sz="2000" kern="1200">
                <a:solidFill>
                  <a:srgbClr val="965AA0"/>
                </a:solidFill>
                <a:latin typeface="+mn-lt"/>
                <a:ea typeface="+mn-ea"/>
                <a:cs typeface="+mn-cs"/>
              </a:defRPr>
            </a:lvl3pPr>
            <a:lvl4pPr marL="0" indent="0" algn="l" defTabSz="457200" rtl="0" eaLnBrk="1" latinLnBrk="0" hangingPunct="1">
              <a:lnSpc>
                <a:spcPct val="100000"/>
              </a:lnSpc>
              <a:buFontTx/>
              <a:buNone/>
              <a:defRPr sz="2000" kern="1200">
                <a:solidFill>
                  <a:srgbClr val="965AA0"/>
                </a:solidFill>
                <a:latin typeface="+mn-lt"/>
                <a:ea typeface="+mn-ea"/>
                <a:cs typeface="+mn-cs"/>
              </a:defRPr>
            </a:lvl4pPr>
            <a:lvl5pPr marL="0" indent="0" algn="l" defTabSz="457200" rtl="0" eaLnBrk="1" latinLnBrk="0" hangingPunct="1">
              <a:lnSpc>
                <a:spcPct val="100000"/>
              </a:lnSpc>
              <a:buFontTx/>
              <a:buNone/>
              <a:defRPr sz="2000" kern="1200">
                <a:solidFill>
                  <a:srgbClr val="965AA0"/>
                </a:solidFill>
                <a:latin typeface="+mn-lt"/>
                <a:ea typeface="+mn-ea"/>
                <a:cs typeface="+mn-cs"/>
              </a:defRPr>
            </a:lvl5pPr>
            <a:lvl6pPr marL="0" indent="0" algn="l" defTabSz="457200" rtl="0" eaLnBrk="1" latinLnBrk="0" hangingPunct="1">
              <a:lnSpc>
                <a:spcPct val="100000"/>
              </a:lnSpc>
              <a:buFontTx/>
              <a:buNone/>
              <a:defRPr sz="2000" kern="1200">
                <a:solidFill>
                  <a:srgbClr val="965AA0"/>
                </a:solidFill>
                <a:latin typeface="+mn-lt"/>
                <a:ea typeface="+mn-ea"/>
                <a:cs typeface="+mn-cs"/>
              </a:defRPr>
            </a:lvl6pPr>
            <a:lvl7pPr marL="0" indent="0" algn="l" defTabSz="457200" rtl="0" eaLnBrk="1" latinLnBrk="0" hangingPunct="1">
              <a:lnSpc>
                <a:spcPct val="100000"/>
              </a:lnSpc>
              <a:buFontTx/>
              <a:buNone/>
              <a:defRPr sz="2000" kern="1200">
                <a:solidFill>
                  <a:srgbClr val="965AA0"/>
                </a:solidFill>
                <a:latin typeface="+mn-lt"/>
                <a:ea typeface="+mn-ea"/>
                <a:cs typeface="+mn-cs"/>
              </a:defRPr>
            </a:lvl7pPr>
            <a:lvl8pPr marL="0" indent="0" algn="l" defTabSz="457200" rtl="0" eaLnBrk="1" latinLnBrk="0" hangingPunct="1">
              <a:lnSpc>
                <a:spcPct val="100000"/>
              </a:lnSpc>
              <a:buFontTx/>
              <a:buNone/>
              <a:defRPr sz="2000" kern="1200">
                <a:solidFill>
                  <a:srgbClr val="965AA0"/>
                </a:solidFill>
                <a:latin typeface="+mn-lt"/>
                <a:ea typeface="+mn-ea"/>
                <a:cs typeface="+mn-cs"/>
              </a:defRPr>
            </a:lvl8pPr>
            <a:lvl9pPr marL="0" indent="0" algn="l" defTabSz="457200" rtl="0" eaLnBrk="1" latinLnBrk="0" hangingPunct="1">
              <a:lnSpc>
                <a:spcPct val="100000"/>
              </a:lnSpc>
              <a:buFontTx/>
              <a:buNone/>
              <a:defRPr sz="2000" kern="1200">
                <a:solidFill>
                  <a:srgbClr val="965AA0"/>
                </a:solidFill>
                <a:latin typeface="+mn-lt"/>
                <a:ea typeface="+mn-ea"/>
                <a:cs typeface="+mn-cs"/>
              </a:defRPr>
            </a:lvl9pPr>
          </a:lstStyle>
          <a:p>
            <a:endParaRPr lang="en-GB" sz="1100"/>
          </a:p>
        </p:txBody>
      </p:sp>
      <p:sp>
        <p:nvSpPr>
          <p:cNvPr id="18" name="Untertitel 2">
            <a:extLst>
              <a:ext uri="{FF2B5EF4-FFF2-40B4-BE49-F238E27FC236}">
                <a16:creationId xmlns:a16="http://schemas.microsoft.com/office/drawing/2014/main" id="{922D3280-E6E0-674B-A4DD-0D7A0B6C040D}"/>
              </a:ext>
            </a:extLst>
          </p:cNvPr>
          <p:cNvSpPr txBox="1">
            <a:spLocks/>
          </p:cNvSpPr>
          <p:nvPr/>
        </p:nvSpPr>
        <p:spPr bwMode="gray">
          <a:xfrm>
            <a:off x="953612" y="2995940"/>
            <a:ext cx="10942553" cy="2868147"/>
          </a:xfrm>
          <a:prstGeom prst="rect">
            <a:avLst/>
          </a:prstGeom>
        </p:spPr>
        <p:txBody>
          <a:bodyPr anchor="ctr"/>
          <a:lstStyle>
            <a:lvl1pPr marL="0" indent="0" algn="l" defTabSz="457200" rtl="0" eaLnBrk="1" latinLnBrk="0" hangingPunct="1">
              <a:lnSpc>
                <a:spcPct val="90000"/>
              </a:lnSpc>
              <a:spcBef>
                <a:spcPts val="1000"/>
              </a:spcBef>
              <a:spcAft>
                <a:spcPts val="1500"/>
              </a:spcAft>
              <a:buClr>
                <a:schemeClr val="accent1"/>
              </a:buClr>
              <a:buSzPct val="80000"/>
              <a:buFont typeface="Wingdings 3" charset="2"/>
              <a:buNone/>
              <a:defRPr sz="2800" b="1" i="0" kern="1200" cap="all" baseline="0">
                <a:solidFill>
                  <a:schemeClr val="bg1"/>
                </a:solidFill>
                <a:latin typeface="+mn-lt"/>
                <a:ea typeface="+mn-ea"/>
                <a:cs typeface="+mn-cs"/>
              </a:defRPr>
            </a:lvl1pPr>
            <a:lvl2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 typeface="Wingdings 3" charset="2"/>
              <a:buNone/>
              <a:tabLst/>
              <a:defRPr sz="2000" b="0" i="0" kern="1200">
                <a:solidFill>
                  <a:schemeClr val="bg1"/>
                </a:solidFill>
                <a:latin typeface="+mn-lt"/>
                <a:ea typeface="+mn-ea"/>
                <a:cs typeface="+mn-cs"/>
              </a:defRPr>
            </a:lvl3pPr>
            <a:lvl4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8pPr>
            <a:lvl9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9pPr>
          </a:lstStyle>
          <a:p>
            <a:pPr algn="ctr"/>
            <a:r>
              <a:rPr lang="en-GB" sz="4400" dirty="0">
                <a:latin typeface="Arial" panose="020B0604020202020204" pitchFamily="34" charset="0"/>
                <a:cs typeface="Arial" panose="020B0604020202020204" pitchFamily="34" charset="0"/>
              </a:rPr>
              <a:t>CONTRACT First development</a:t>
            </a:r>
          </a:p>
        </p:txBody>
      </p:sp>
      <p:pic>
        <p:nvPicPr>
          <p:cNvPr id="19" name="Grafik 25">
            <a:extLst>
              <a:ext uri="{FF2B5EF4-FFF2-40B4-BE49-F238E27FC236}">
                <a16:creationId xmlns:a16="http://schemas.microsoft.com/office/drawing/2014/main" id="{D5792338-6627-6247-9879-FD1ECF9D26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730" y="1195138"/>
            <a:ext cx="1946478" cy="714052"/>
          </a:xfrm>
          <a:prstGeom prst="rect">
            <a:avLst/>
          </a:prstGeom>
        </p:spPr>
      </p:pic>
    </p:spTree>
    <p:extLst>
      <p:ext uri="{BB962C8B-B14F-4D97-AF65-F5344CB8AC3E}">
        <p14:creationId xmlns:p14="http://schemas.microsoft.com/office/powerpoint/2010/main" val="41001347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1" descr="bg_rauschen_DINA3.jpg">
            <a:extLst>
              <a:ext uri="{FF2B5EF4-FFF2-40B4-BE49-F238E27FC236}">
                <a16:creationId xmlns:a16="http://schemas.microsoft.com/office/drawing/2014/main" id="{DA53477E-9620-3E4E-A743-AD742AA36F72}"/>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5" name="Rechteck 18">
            <a:extLst>
              <a:ext uri="{FF2B5EF4-FFF2-40B4-BE49-F238E27FC236}">
                <a16:creationId xmlns:a16="http://schemas.microsoft.com/office/drawing/2014/main" id="{89E5DADE-ED41-1549-9CC0-1088DAAB904B}"/>
              </a:ext>
            </a:extLst>
          </p:cNvPr>
          <p:cNvSpPr/>
          <p:nvPr/>
        </p:nvSpPr>
        <p:spPr bwMode="gray">
          <a:xfrm>
            <a:off x="820738" y="2942627"/>
            <a:ext cx="11231847" cy="3029023"/>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sp>
        <p:nvSpPr>
          <p:cNvPr id="6" name="Rechteck 19">
            <a:extLst>
              <a:ext uri="{FF2B5EF4-FFF2-40B4-BE49-F238E27FC236}">
                <a16:creationId xmlns:a16="http://schemas.microsoft.com/office/drawing/2014/main" id="{0AB78824-0EA3-174C-876D-143D55C06C2A}"/>
              </a:ext>
            </a:extLst>
          </p:cNvPr>
          <p:cNvSpPr/>
          <p:nvPr/>
        </p:nvSpPr>
        <p:spPr bwMode="gray">
          <a:xfrm>
            <a:off x="816730" y="137929"/>
            <a:ext cx="1946478" cy="1944682"/>
          </a:xfrm>
          <a:prstGeom prst="rect">
            <a:avLst/>
          </a:prstGeom>
          <a:solidFill>
            <a:srgbClr val="FFFFFF"/>
          </a:solidFill>
          <a:ln w="6350" cap="flat" cmpd="sng" algn="ctr">
            <a:noFill/>
            <a:prstDash val="solid"/>
            <a:miter lim="800000"/>
          </a:ln>
          <a:effectLst/>
        </p:spPr>
        <p:txBody>
          <a:bodyPr lIns="68580" tIns="34290" rIns="68580" bIns="34290" spcCol="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cxnSp>
        <p:nvCxnSpPr>
          <p:cNvPr id="7" name="Gerade Verbindung 19">
            <a:extLst>
              <a:ext uri="{FF2B5EF4-FFF2-40B4-BE49-F238E27FC236}">
                <a16:creationId xmlns:a16="http://schemas.microsoft.com/office/drawing/2014/main" id="{B0EFDD9C-FBE2-7E4E-8987-879E1D6D199B}"/>
              </a:ext>
            </a:extLst>
          </p:cNvPr>
          <p:cNvCxnSpPr/>
          <p:nvPr/>
        </p:nvCxnSpPr>
        <p:spPr bwMode="gray">
          <a:xfrm flipV="1">
            <a:off x="818356"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8" name="Rechteck 13">
            <a:extLst>
              <a:ext uri="{FF2B5EF4-FFF2-40B4-BE49-F238E27FC236}">
                <a16:creationId xmlns:a16="http://schemas.microsoft.com/office/drawing/2014/main" id="{153C2211-BEF1-0C41-8876-CD5DA05206D6}"/>
              </a:ext>
            </a:extLst>
          </p:cNvPr>
          <p:cNvSpPr/>
          <p:nvPr/>
        </p:nvSpPr>
        <p:spPr bwMode="gray">
          <a:xfrm>
            <a:off x="684412"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600">
                <a:solidFill>
                  <a:schemeClr val="accent1"/>
                </a:solidFill>
              </a:rPr>
              <a:t>14,65</a:t>
            </a:r>
          </a:p>
        </p:txBody>
      </p:sp>
      <p:cxnSp>
        <p:nvCxnSpPr>
          <p:cNvPr id="9" name="Gerade Verbindung 19">
            <a:extLst>
              <a:ext uri="{FF2B5EF4-FFF2-40B4-BE49-F238E27FC236}">
                <a16:creationId xmlns:a16="http://schemas.microsoft.com/office/drawing/2014/main" id="{46E43FAC-8CA1-7843-9BE6-02A2782F7E85}"/>
              </a:ext>
            </a:extLst>
          </p:cNvPr>
          <p:cNvCxnSpPr/>
          <p:nvPr/>
        </p:nvCxnSpPr>
        <p:spPr bwMode="gray">
          <a:xfrm flipV="1">
            <a:off x="11367293"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0" name="Rechteck 15">
            <a:extLst>
              <a:ext uri="{FF2B5EF4-FFF2-40B4-BE49-F238E27FC236}">
                <a16:creationId xmlns:a16="http://schemas.microsoft.com/office/drawing/2014/main" id="{195EC463-1806-9B4F-841D-9B588DACC485}"/>
              </a:ext>
            </a:extLst>
          </p:cNvPr>
          <p:cNvSpPr/>
          <p:nvPr/>
        </p:nvSpPr>
        <p:spPr bwMode="gray">
          <a:xfrm>
            <a:off x="11233349"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en-GB" sz="600">
                <a:solidFill>
                  <a:schemeClr val="accent1"/>
                </a:solidFill>
              </a:rPr>
              <a:t>14,65</a:t>
            </a:r>
          </a:p>
        </p:txBody>
      </p:sp>
      <p:cxnSp>
        <p:nvCxnSpPr>
          <p:cNvPr id="11" name="Gerade Verbindung 19">
            <a:extLst>
              <a:ext uri="{FF2B5EF4-FFF2-40B4-BE49-F238E27FC236}">
                <a16:creationId xmlns:a16="http://schemas.microsoft.com/office/drawing/2014/main" id="{D981BC33-B8FD-E846-ADEA-7A80867FB00A}"/>
              </a:ext>
            </a:extLst>
          </p:cNvPr>
          <p:cNvCxnSpPr/>
          <p:nvPr/>
        </p:nvCxnSpPr>
        <p:spPr bwMode="gray">
          <a:xfrm rot="5400000" flipV="1">
            <a:off x="12236452" y="1680882"/>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2" name="Rechteck 21">
            <a:extLst>
              <a:ext uri="{FF2B5EF4-FFF2-40B4-BE49-F238E27FC236}">
                <a16:creationId xmlns:a16="http://schemas.microsoft.com/office/drawing/2014/main" id="{5DC60C33-7885-DB4F-A55E-9DCF03603CE0}"/>
              </a:ext>
            </a:extLst>
          </p:cNvPr>
          <p:cNvSpPr/>
          <p:nvPr/>
        </p:nvSpPr>
        <p:spPr bwMode="gray">
          <a:xfrm>
            <a:off x="12323964" y="1662882"/>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4,75</a:t>
            </a:r>
          </a:p>
        </p:txBody>
      </p:sp>
      <p:cxnSp>
        <p:nvCxnSpPr>
          <p:cNvPr id="13" name="Gerade Verbindung 19">
            <a:extLst>
              <a:ext uri="{FF2B5EF4-FFF2-40B4-BE49-F238E27FC236}">
                <a16:creationId xmlns:a16="http://schemas.microsoft.com/office/drawing/2014/main" id="{D26368C0-7CE5-7041-8E6F-21916865D5DA}"/>
              </a:ext>
            </a:extLst>
          </p:cNvPr>
          <p:cNvCxnSpPr/>
          <p:nvPr/>
        </p:nvCxnSpPr>
        <p:spPr bwMode="gray">
          <a:xfrm rot="5400000" flipV="1">
            <a:off x="12236452" y="6210019"/>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23">
            <a:extLst>
              <a:ext uri="{FF2B5EF4-FFF2-40B4-BE49-F238E27FC236}">
                <a16:creationId xmlns:a16="http://schemas.microsoft.com/office/drawing/2014/main" id="{EAF87133-14D1-3149-84EB-CFC81D6B5CBE}"/>
              </a:ext>
            </a:extLst>
          </p:cNvPr>
          <p:cNvSpPr/>
          <p:nvPr/>
        </p:nvSpPr>
        <p:spPr bwMode="gray">
          <a:xfrm>
            <a:off x="12323964" y="6192019"/>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7,83</a:t>
            </a:r>
          </a:p>
        </p:txBody>
      </p:sp>
      <p:sp>
        <p:nvSpPr>
          <p:cNvPr id="16" name="Textplatzhalter 41">
            <a:extLst>
              <a:ext uri="{FF2B5EF4-FFF2-40B4-BE49-F238E27FC236}">
                <a16:creationId xmlns:a16="http://schemas.microsoft.com/office/drawing/2014/main" id="{A37A0912-C5C9-9048-B680-66BF511DBBC3}"/>
              </a:ext>
            </a:extLst>
          </p:cNvPr>
          <p:cNvSpPr txBox="1">
            <a:spLocks/>
          </p:cNvSpPr>
          <p:nvPr/>
        </p:nvSpPr>
        <p:spPr bwMode="gray">
          <a:xfrm>
            <a:off x="6033260" y="1171820"/>
            <a:ext cx="4766938" cy="3818235"/>
          </a:xfrm>
          <a:prstGeom prst="rect">
            <a:avLst/>
          </a:prstGeom>
        </p:spPr>
        <p:txBody>
          <a:bodyPr vert="horz" lIns="91440" tIns="45720" rIns="91440" bIns="45720" rtlCol="0" anchor="ctr"/>
          <a:lstStyle>
            <a:defPPr>
              <a:defRPr lang="en-US"/>
            </a:defPPr>
            <a:lvl1pPr marL="0" indent="0" algn="l" defTabSz="457200" rtl="0" eaLnBrk="1" latinLnBrk="0" hangingPunct="1">
              <a:lnSpc>
                <a:spcPct val="100000"/>
              </a:lnSpc>
              <a:buFontTx/>
              <a:buNone/>
              <a:defRPr sz="1200" b="1" i="1" kern="1200">
                <a:solidFill>
                  <a:srgbClr val="965AA0"/>
                </a:solidFill>
                <a:latin typeface="+mn-lt"/>
                <a:ea typeface="+mn-ea"/>
                <a:cs typeface="+mn-cs"/>
              </a:defRPr>
            </a:lvl1pPr>
            <a:lvl2pPr marL="0" indent="0" algn="l" defTabSz="457200" rtl="0" eaLnBrk="1" latinLnBrk="0" hangingPunct="1">
              <a:lnSpc>
                <a:spcPct val="100000"/>
              </a:lnSpc>
              <a:buFontTx/>
              <a:buNone/>
              <a:defRPr sz="2000" kern="1200">
                <a:solidFill>
                  <a:srgbClr val="965AA0"/>
                </a:solidFill>
                <a:latin typeface="+mn-lt"/>
                <a:ea typeface="+mn-ea"/>
                <a:cs typeface="+mn-cs"/>
              </a:defRPr>
            </a:lvl2pPr>
            <a:lvl3pPr marL="0" indent="0" algn="l" defTabSz="457200" rtl="0" eaLnBrk="1" latinLnBrk="0" hangingPunct="1">
              <a:lnSpc>
                <a:spcPct val="100000"/>
              </a:lnSpc>
              <a:buFontTx/>
              <a:buNone/>
              <a:defRPr sz="2000" kern="1200">
                <a:solidFill>
                  <a:srgbClr val="965AA0"/>
                </a:solidFill>
                <a:latin typeface="+mn-lt"/>
                <a:ea typeface="+mn-ea"/>
                <a:cs typeface="+mn-cs"/>
              </a:defRPr>
            </a:lvl3pPr>
            <a:lvl4pPr marL="0" indent="0" algn="l" defTabSz="457200" rtl="0" eaLnBrk="1" latinLnBrk="0" hangingPunct="1">
              <a:lnSpc>
                <a:spcPct val="100000"/>
              </a:lnSpc>
              <a:buFontTx/>
              <a:buNone/>
              <a:defRPr sz="2000" kern="1200">
                <a:solidFill>
                  <a:srgbClr val="965AA0"/>
                </a:solidFill>
                <a:latin typeface="+mn-lt"/>
                <a:ea typeface="+mn-ea"/>
                <a:cs typeface="+mn-cs"/>
              </a:defRPr>
            </a:lvl4pPr>
            <a:lvl5pPr marL="0" indent="0" algn="l" defTabSz="457200" rtl="0" eaLnBrk="1" latinLnBrk="0" hangingPunct="1">
              <a:lnSpc>
                <a:spcPct val="100000"/>
              </a:lnSpc>
              <a:buFontTx/>
              <a:buNone/>
              <a:defRPr sz="2000" kern="1200">
                <a:solidFill>
                  <a:srgbClr val="965AA0"/>
                </a:solidFill>
                <a:latin typeface="+mn-lt"/>
                <a:ea typeface="+mn-ea"/>
                <a:cs typeface="+mn-cs"/>
              </a:defRPr>
            </a:lvl5pPr>
            <a:lvl6pPr marL="0" indent="0" algn="l" defTabSz="457200" rtl="0" eaLnBrk="1" latinLnBrk="0" hangingPunct="1">
              <a:lnSpc>
                <a:spcPct val="100000"/>
              </a:lnSpc>
              <a:buFontTx/>
              <a:buNone/>
              <a:defRPr sz="2000" kern="1200">
                <a:solidFill>
                  <a:srgbClr val="965AA0"/>
                </a:solidFill>
                <a:latin typeface="+mn-lt"/>
                <a:ea typeface="+mn-ea"/>
                <a:cs typeface="+mn-cs"/>
              </a:defRPr>
            </a:lvl6pPr>
            <a:lvl7pPr marL="0" indent="0" algn="l" defTabSz="457200" rtl="0" eaLnBrk="1" latinLnBrk="0" hangingPunct="1">
              <a:lnSpc>
                <a:spcPct val="100000"/>
              </a:lnSpc>
              <a:buFontTx/>
              <a:buNone/>
              <a:defRPr sz="2000" kern="1200">
                <a:solidFill>
                  <a:srgbClr val="965AA0"/>
                </a:solidFill>
                <a:latin typeface="+mn-lt"/>
                <a:ea typeface="+mn-ea"/>
                <a:cs typeface="+mn-cs"/>
              </a:defRPr>
            </a:lvl7pPr>
            <a:lvl8pPr marL="0" indent="0" algn="l" defTabSz="457200" rtl="0" eaLnBrk="1" latinLnBrk="0" hangingPunct="1">
              <a:lnSpc>
                <a:spcPct val="100000"/>
              </a:lnSpc>
              <a:buFontTx/>
              <a:buNone/>
              <a:defRPr sz="2000" kern="1200">
                <a:solidFill>
                  <a:srgbClr val="965AA0"/>
                </a:solidFill>
                <a:latin typeface="+mn-lt"/>
                <a:ea typeface="+mn-ea"/>
                <a:cs typeface="+mn-cs"/>
              </a:defRPr>
            </a:lvl8pPr>
            <a:lvl9pPr marL="0" indent="0" algn="l" defTabSz="457200" rtl="0" eaLnBrk="1" latinLnBrk="0" hangingPunct="1">
              <a:lnSpc>
                <a:spcPct val="100000"/>
              </a:lnSpc>
              <a:buFontTx/>
              <a:buNone/>
              <a:defRPr sz="2000" kern="1200">
                <a:solidFill>
                  <a:srgbClr val="965AA0"/>
                </a:solidFill>
                <a:latin typeface="+mn-lt"/>
                <a:ea typeface="+mn-ea"/>
                <a:cs typeface="+mn-cs"/>
              </a:defRPr>
            </a:lvl9pPr>
          </a:lstStyle>
          <a:p>
            <a:endParaRPr lang="en-GB" sz="1100"/>
          </a:p>
        </p:txBody>
      </p:sp>
      <p:sp>
        <p:nvSpPr>
          <p:cNvPr id="18" name="Untertitel 2">
            <a:extLst>
              <a:ext uri="{FF2B5EF4-FFF2-40B4-BE49-F238E27FC236}">
                <a16:creationId xmlns:a16="http://schemas.microsoft.com/office/drawing/2014/main" id="{922D3280-E6E0-674B-A4DD-0D7A0B6C040D}"/>
              </a:ext>
            </a:extLst>
          </p:cNvPr>
          <p:cNvSpPr txBox="1">
            <a:spLocks/>
          </p:cNvSpPr>
          <p:nvPr/>
        </p:nvSpPr>
        <p:spPr bwMode="gray">
          <a:xfrm>
            <a:off x="953612" y="2995940"/>
            <a:ext cx="5321649" cy="2868147"/>
          </a:xfrm>
          <a:prstGeom prst="rect">
            <a:avLst/>
          </a:prstGeom>
        </p:spPr>
        <p:txBody>
          <a:bodyPr anchor="ctr"/>
          <a:lstStyle>
            <a:lvl1pPr marL="0" indent="0" algn="l" defTabSz="457200" rtl="0" eaLnBrk="1" latinLnBrk="0" hangingPunct="1">
              <a:lnSpc>
                <a:spcPct val="90000"/>
              </a:lnSpc>
              <a:spcBef>
                <a:spcPts val="1000"/>
              </a:spcBef>
              <a:spcAft>
                <a:spcPts val="1500"/>
              </a:spcAft>
              <a:buClr>
                <a:schemeClr val="accent1"/>
              </a:buClr>
              <a:buSzPct val="80000"/>
              <a:buFont typeface="Wingdings 3" charset="2"/>
              <a:buNone/>
              <a:defRPr sz="2800" b="1" i="0" kern="1200" cap="all" baseline="0">
                <a:solidFill>
                  <a:schemeClr val="bg1"/>
                </a:solidFill>
                <a:latin typeface="+mn-lt"/>
                <a:ea typeface="+mn-ea"/>
                <a:cs typeface="+mn-cs"/>
              </a:defRPr>
            </a:lvl1pPr>
            <a:lvl2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 typeface="Wingdings 3" charset="2"/>
              <a:buNone/>
              <a:tabLst/>
              <a:defRPr sz="2000" b="0" i="0" kern="1200">
                <a:solidFill>
                  <a:schemeClr val="bg1"/>
                </a:solidFill>
                <a:latin typeface="+mn-lt"/>
                <a:ea typeface="+mn-ea"/>
                <a:cs typeface="+mn-cs"/>
              </a:defRPr>
            </a:lvl3pPr>
            <a:lvl4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8pPr>
            <a:lvl9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9pPr>
          </a:lstStyle>
          <a:p>
            <a:r>
              <a:rPr lang="en-GB" sz="2400" dirty="0" err="1">
                <a:latin typeface="Arial" panose="020B0604020202020204" pitchFamily="34" charset="0"/>
                <a:cs typeface="Arial" panose="020B0604020202020204" pitchFamily="34" charset="0"/>
              </a:rPr>
              <a:t>Openapi</a:t>
            </a:r>
            <a:r>
              <a:rPr lang="en-GB" sz="2400" dirty="0">
                <a:latin typeface="Arial" panose="020B0604020202020204" pitchFamily="34" charset="0"/>
                <a:cs typeface="Arial" panose="020B0604020202020204" pitchFamily="34" charset="0"/>
              </a:rPr>
              <a:t> contract validation</a:t>
            </a:r>
            <a:endParaRPr lang="en-GB" sz="2400" dirty="0"/>
          </a:p>
        </p:txBody>
      </p:sp>
      <p:pic>
        <p:nvPicPr>
          <p:cNvPr id="19" name="Grafik 25">
            <a:extLst>
              <a:ext uri="{FF2B5EF4-FFF2-40B4-BE49-F238E27FC236}">
                <a16:creationId xmlns:a16="http://schemas.microsoft.com/office/drawing/2014/main" id="{D5792338-6627-6247-9879-FD1ECF9D26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730" y="1195138"/>
            <a:ext cx="1946478" cy="714052"/>
          </a:xfrm>
          <a:prstGeom prst="rect">
            <a:avLst/>
          </a:prstGeom>
        </p:spPr>
      </p:pic>
      <p:sp>
        <p:nvSpPr>
          <p:cNvPr id="21" name="Rechteck 34">
            <a:extLst>
              <a:ext uri="{FF2B5EF4-FFF2-40B4-BE49-F238E27FC236}">
                <a16:creationId xmlns:a16="http://schemas.microsoft.com/office/drawing/2014/main" id="{B91F412E-430A-A74C-91DC-4FB5DD742293}"/>
              </a:ext>
            </a:extLst>
          </p:cNvPr>
          <p:cNvSpPr/>
          <p:nvPr/>
        </p:nvSpPr>
        <p:spPr bwMode="gray">
          <a:xfrm>
            <a:off x="6307138" y="2082611"/>
            <a:ext cx="5783262" cy="25043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feld 3">
            <a:extLst>
              <a:ext uri="{FF2B5EF4-FFF2-40B4-BE49-F238E27FC236}">
                <a16:creationId xmlns:a16="http://schemas.microsoft.com/office/drawing/2014/main" id="{746E2DDE-491C-434E-9718-9EB8C0611E3E}"/>
              </a:ext>
            </a:extLst>
          </p:cNvPr>
          <p:cNvSpPr txBox="1"/>
          <p:nvPr/>
        </p:nvSpPr>
        <p:spPr>
          <a:xfrm>
            <a:off x="6548438" y="2112131"/>
            <a:ext cx="3429000" cy="735586"/>
          </a:xfrm>
          <a:prstGeom prst="rect">
            <a:avLst/>
          </a:prstGeom>
          <a:noFill/>
        </p:spPr>
        <p:txBody>
          <a:bodyPr wrap="square" lIns="0" tIns="0" rIns="0" bIns="0" rtlCol="0" anchor="b">
            <a:spAutoFit/>
          </a:bodyPr>
          <a:lstStyle/>
          <a:p>
            <a:pPr marL="0" marR="0" lvl="0" indent="0" algn="l" defTabSz="1088502" rtl="0" eaLnBrk="1" fontAlgn="auto" latinLnBrk="0" hangingPunct="1">
              <a:lnSpc>
                <a:spcPct val="130000"/>
              </a:lnSpc>
              <a:spcBef>
                <a:spcPts val="0"/>
              </a:spcBef>
              <a:spcAft>
                <a:spcPts val="0"/>
              </a:spcAft>
              <a:buClrTx/>
              <a:buSzTx/>
              <a:buFontTx/>
              <a:buNone/>
              <a:tabLst/>
              <a:defRPr/>
            </a:pPr>
            <a:r>
              <a:rPr kumimoji="0" lang="en-GB" sz="4000" b="1" i="0" u="none" strike="noStrike" kern="1200" cap="all" spc="0" normalizeH="0" baseline="0" dirty="0">
                <a:ln>
                  <a:noFill/>
                </a:ln>
                <a:solidFill>
                  <a:srgbClr val="70267D"/>
                </a:solidFill>
                <a:effectLst/>
                <a:uLnTx/>
                <a:uFillTx/>
                <a:latin typeface="+mn-lt"/>
                <a:ea typeface="+mn-ea"/>
                <a:cs typeface="+mn-cs"/>
              </a:rPr>
              <a:t>Agenda</a:t>
            </a:r>
          </a:p>
        </p:txBody>
      </p:sp>
      <p:sp>
        <p:nvSpPr>
          <p:cNvPr id="23" name="Textplatzhalter 41">
            <a:extLst>
              <a:ext uri="{FF2B5EF4-FFF2-40B4-BE49-F238E27FC236}">
                <a16:creationId xmlns:a16="http://schemas.microsoft.com/office/drawing/2014/main" id="{17610A1D-102A-8643-9EC9-84C19BFDD2EB}"/>
              </a:ext>
            </a:extLst>
          </p:cNvPr>
          <p:cNvSpPr txBox="1">
            <a:spLocks/>
          </p:cNvSpPr>
          <p:nvPr/>
        </p:nvSpPr>
        <p:spPr bwMode="gray">
          <a:xfrm>
            <a:off x="6548438" y="3027218"/>
            <a:ext cx="5209557" cy="1181100"/>
          </a:xfrm>
          <a:prstGeom prst="rect">
            <a:avLst/>
          </a:prstGeom>
        </p:spPr>
        <p:txBody>
          <a:bodyPr vert="horz" lIns="91440" tIns="45720" rIns="91440" bIns="45720" rtlCol="0" anchor="ctr"/>
          <a:lstStyle>
            <a:defPPr>
              <a:defRPr lang="en-BG"/>
            </a:defPPr>
            <a:lvl1pPr marL="0" indent="0" algn="ctr" defTabSz="914400" rtl="0" eaLnBrk="1" latinLnBrk="0" hangingPunct="1">
              <a:lnSpc>
                <a:spcPct val="100000"/>
              </a:lnSpc>
              <a:buFontTx/>
              <a:buNone/>
              <a:defRPr sz="2000" kern="1200">
                <a:solidFill>
                  <a:srgbClr val="965AA0"/>
                </a:solidFill>
                <a:latin typeface="+mn-lt"/>
                <a:ea typeface="+mn-ea"/>
                <a:cs typeface="+mn-cs"/>
              </a:defRPr>
            </a:lvl1pPr>
            <a:lvl2pPr marL="0" indent="0" algn="l" defTabSz="914400" rtl="0" eaLnBrk="1" latinLnBrk="0" hangingPunct="1">
              <a:lnSpc>
                <a:spcPct val="100000"/>
              </a:lnSpc>
              <a:buFontTx/>
              <a:buNone/>
              <a:defRPr sz="2000" kern="1200">
                <a:solidFill>
                  <a:srgbClr val="965AA0"/>
                </a:solidFill>
                <a:latin typeface="+mn-lt"/>
                <a:ea typeface="+mn-ea"/>
                <a:cs typeface="+mn-cs"/>
              </a:defRPr>
            </a:lvl2pPr>
            <a:lvl3pPr marL="0" indent="0" algn="l" defTabSz="914400" rtl="0" eaLnBrk="1" latinLnBrk="0" hangingPunct="1">
              <a:lnSpc>
                <a:spcPct val="100000"/>
              </a:lnSpc>
              <a:buFontTx/>
              <a:buNone/>
              <a:defRPr sz="2000" kern="1200">
                <a:solidFill>
                  <a:srgbClr val="965AA0"/>
                </a:solidFill>
                <a:latin typeface="+mn-lt"/>
                <a:ea typeface="+mn-ea"/>
                <a:cs typeface="+mn-cs"/>
              </a:defRPr>
            </a:lvl3pPr>
            <a:lvl4pPr marL="0" indent="0" algn="l" defTabSz="914400" rtl="0" eaLnBrk="1" latinLnBrk="0" hangingPunct="1">
              <a:lnSpc>
                <a:spcPct val="100000"/>
              </a:lnSpc>
              <a:buFontTx/>
              <a:buNone/>
              <a:defRPr sz="2000" kern="1200">
                <a:solidFill>
                  <a:srgbClr val="965AA0"/>
                </a:solidFill>
                <a:latin typeface="+mn-lt"/>
                <a:ea typeface="+mn-ea"/>
                <a:cs typeface="+mn-cs"/>
              </a:defRPr>
            </a:lvl4pPr>
            <a:lvl5pPr marL="0" indent="0" algn="l" defTabSz="914400" rtl="0" eaLnBrk="1" latinLnBrk="0" hangingPunct="1">
              <a:lnSpc>
                <a:spcPct val="100000"/>
              </a:lnSpc>
              <a:buFontTx/>
              <a:buNone/>
              <a:defRPr sz="2000" kern="1200">
                <a:solidFill>
                  <a:srgbClr val="965AA0"/>
                </a:solidFill>
                <a:latin typeface="+mn-lt"/>
                <a:ea typeface="+mn-ea"/>
                <a:cs typeface="+mn-cs"/>
              </a:defRPr>
            </a:lvl5pPr>
            <a:lvl6pPr marL="0" indent="0" algn="l" defTabSz="914400" rtl="0" eaLnBrk="1" latinLnBrk="0" hangingPunct="1">
              <a:lnSpc>
                <a:spcPct val="100000"/>
              </a:lnSpc>
              <a:buFontTx/>
              <a:buNone/>
              <a:defRPr sz="2000" kern="1200">
                <a:solidFill>
                  <a:srgbClr val="965AA0"/>
                </a:solidFill>
                <a:latin typeface="+mn-lt"/>
                <a:ea typeface="+mn-ea"/>
                <a:cs typeface="+mn-cs"/>
              </a:defRPr>
            </a:lvl6pPr>
            <a:lvl7pPr marL="0" indent="0" algn="l" defTabSz="914400" rtl="0" eaLnBrk="1" latinLnBrk="0" hangingPunct="1">
              <a:lnSpc>
                <a:spcPct val="100000"/>
              </a:lnSpc>
              <a:buFontTx/>
              <a:buNone/>
              <a:defRPr sz="2000" kern="1200">
                <a:solidFill>
                  <a:srgbClr val="965AA0"/>
                </a:solidFill>
                <a:latin typeface="+mn-lt"/>
                <a:ea typeface="+mn-ea"/>
                <a:cs typeface="+mn-cs"/>
              </a:defRPr>
            </a:lvl7pPr>
            <a:lvl8pPr marL="0" indent="0" algn="l" defTabSz="914400" rtl="0" eaLnBrk="1" latinLnBrk="0" hangingPunct="1">
              <a:lnSpc>
                <a:spcPct val="100000"/>
              </a:lnSpc>
              <a:buFontTx/>
              <a:buNone/>
              <a:defRPr sz="2000" kern="1200">
                <a:solidFill>
                  <a:srgbClr val="965AA0"/>
                </a:solidFill>
                <a:latin typeface="+mn-lt"/>
                <a:ea typeface="+mn-ea"/>
                <a:cs typeface="+mn-cs"/>
              </a:defRPr>
            </a:lvl8pPr>
            <a:lvl9pPr marL="0" indent="0" algn="l" defTabSz="914400" rtl="0" eaLnBrk="1" latinLnBrk="0" hangingPunct="1">
              <a:lnSpc>
                <a:spcPct val="100000"/>
              </a:lnSpc>
              <a:buFontTx/>
              <a:buNone/>
              <a:defRPr sz="2000" kern="1200">
                <a:solidFill>
                  <a:srgbClr val="965AA0"/>
                </a:solidFill>
                <a:latin typeface="+mn-lt"/>
                <a:ea typeface="+mn-ea"/>
                <a:cs typeface="+mn-cs"/>
              </a:defRPr>
            </a:lvl9pPr>
          </a:lstStyle>
          <a:p>
            <a:pPr lvl="1"/>
            <a:r>
              <a:rPr lang="en-GB" dirty="0"/>
              <a:t>Introduction</a:t>
            </a:r>
          </a:p>
          <a:p>
            <a:pPr lvl="1"/>
            <a:r>
              <a:rPr lang="en-GB" dirty="0"/>
              <a:t>Use case</a:t>
            </a:r>
          </a:p>
          <a:p>
            <a:pPr lvl="1"/>
            <a:r>
              <a:rPr lang="en-GB" dirty="0"/>
              <a:t>Demo</a:t>
            </a:r>
          </a:p>
          <a:p>
            <a:pPr lvl="1"/>
            <a:r>
              <a:rPr lang="en-GB" dirty="0"/>
              <a:t>Recap</a:t>
            </a:r>
          </a:p>
          <a:p>
            <a:pPr lvl="1"/>
            <a:r>
              <a:rPr lang="en-GB" dirty="0"/>
              <a:t>Questions</a:t>
            </a:r>
          </a:p>
        </p:txBody>
      </p:sp>
    </p:spTree>
    <p:extLst>
      <p:ext uri="{BB962C8B-B14F-4D97-AF65-F5344CB8AC3E}">
        <p14:creationId xmlns:p14="http://schemas.microsoft.com/office/powerpoint/2010/main" val="34009348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WHAT IS CONTRACT FIRST DEVELOPMENT?</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Contract first development</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10/09/2021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dirty="0">
                <a:solidFill>
                  <a:srgbClr val="70267D"/>
                </a:solidFill>
              </a:rPr>
              <a:t>// </a:t>
            </a:r>
            <a:r>
              <a:rPr lang="en-GB" dirty="0" err="1">
                <a:solidFill>
                  <a:srgbClr val="70267D"/>
                </a:solidFill>
              </a:rPr>
              <a:t>OpenAPI</a:t>
            </a:r>
            <a:r>
              <a:rPr lang="en-GB" dirty="0">
                <a:solidFill>
                  <a:srgbClr val="70267D"/>
                </a:solidFill>
              </a:rPr>
              <a:t>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30</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Arial" panose="020B0604020202020204" pitchFamily="34" charset="0"/>
                <a:cs typeface="Arial" panose="020B0604020202020204" pitchFamily="34" charset="0"/>
              </a:rPr>
              <a:t>Contract First Development is about making your intent clear across team members and external teams.</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By using a tool like </a:t>
            </a:r>
            <a:r>
              <a:rPr lang="en-GB" sz="1800" dirty="0" err="1">
                <a:latin typeface="Arial" panose="020B0604020202020204" pitchFamily="34" charset="0"/>
                <a:cs typeface="Arial" panose="020B0604020202020204" pitchFamily="34" charset="0"/>
              </a:rPr>
              <a:t>OpenAPI</a:t>
            </a:r>
            <a:r>
              <a:rPr lang="en-GB" sz="1800" dirty="0">
                <a:latin typeface="Arial" panose="020B0604020202020204" pitchFamily="34" charset="0"/>
                <a:cs typeface="Arial" panose="020B0604020202020204" pitchFamily="34" charset="0"/>
              </a:rPr>
              <a:t> we define our programming API clearly at the outset. </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We also update the contract before implementing changes to the code.</a:t>
            </a:r>
          </a:p>
          <a:p>
            <a:pPr marL="0" indent="0">
              <a:buNone/>
            </a:pPr>
            <a:endParaRPr lang="en-GB" sz="1800" dirty="0">
              <a:latin typeface="Arial" panose="020B0604020202020204" pitchFamily="34" charset="0"/>
              <a:cs typeface="Arial" panose="020B0604020202020204" pitchFamily="34" charset="0"/>
            </a:endParaRPr>
          </a:p>
        </p:txBody>
      </p:sp>
      <p:pic>
        <p:nvPicPr>
          <p:cNvPr id="4" name="Picture 3" descr="Application, icon&#10;&#10;Description automatically generated">
            <a:extLst>
              <a:ext uri="{FF2B5EF4-FFF2-40B4-BE49-F238E27FC236}">
                <a16:creationId xmlns:a16="http://schemas.microsoft.com/office/drawing/2014/main" id="{51A0BA74-04AC-CB4E-A99B-7F3CC148EF88}"/>
              </a:ext>
            </a:extLst>
          </p:cNvPr>
          <p:cNvPicPr>
            <a:picLocks noChangeAspect="1"/>
          </p:cNvPicPr>
          <p:nvPr/>
        </p:nvPicPr>
        <p:blipFill>
          <a:blip r:embed="rId4"/>
          <a:stretch>
            <a:fillRect/>
          </a:stretch>
        </p:blipFill>
        <p:spPr>
          <a:xfrm>
            <a:off x="7678124" y="2352006"/>
            <a:ext cx="3947926" cy="3966519"/>
          </a:xfrm>
          <a:prstGeom prst="rect">
            <a:avLst/>
          </a:prstGeom>
          <a:noFill/>
        </p:spPr>
      </p:pic>
      <p:sp>
        <p:nvSpPr>
          <p:cNvPr id="5" name="Heart 4">
            <a:extLst>
              <a:ext uri="{FF2B5EF4-FFF2-40B4-BE49-F238E27FC236}">
                <a16:creationId xmlns:a16="http://schemas.microsoft.com/office/drawing/2014/main" id="{7B796EEF-A89B-8044-884D-3AD90BE42FB2}"/>
              </a:ext>
            </a:extLst>
          </p:cNvPr>
          <p:cNvSpPr/>
          <p:nvPr/>
        </p:nvSpPr>
        <p:spPr>
          <a:xfrm rot="18855575">
            <a:off x="8212327" y="2898036"/>
            <a:ext cx="411625" cy="412528"/>
          </a:xfrm>
          <a:prstGeom prst="heart">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a:extLst>
              <a:ext uri="{FF2B5EF4-FFF2-40B4-BE49-F238E27FC236}">
                <a16:creationId xmlns:a16="http://schemas.microsoft.com/office/drawing/2014/main" id="{43215F9D-C322-8947-8656-F67CB1924CCF}"/>
              </a:ext>
            </a:extLst>
          </p:cNvPr>
          <p:cNvPicPr>
            <a:picLocks noChangeAspect="1"/>
          </p:cNvPicPr>
          <p:nvPr/>
        </p:nvPicPr>
        <p:blipFill>
          <a:blip r:embed="rId5"/>
          <a:stretch>
            <a:fillRect/>
          </a:stretch>
        </p:blipFill>
        <p:spPr>
          <a:xfrm>
            <a:off x="10745034" y="187512"/>
            <a:ext cx="1153452" cy="1156015"/>
          </a:xfrm>
          <a:prstGeom prst="rect">
            <a:avLst/>
          </a:prstGeom>
        </p:spPr>
      </p:pic>
      <p:pic>
        <p:nvPicPr>
          <p:cNvPr id="14" name="Graphic 13" descr="Checkbox Crossed with solid fill">
            <a:extLst>
              <a:ext uri="{FF2B5EF4-FFF2-40B4-BE49-F238E27FC236}">
                <a16:creationId xmlns:a16="http://schemas.microsoft.com/office/drawing/2014/main" id="{86239BDC-A9AD-1344-999A-4C78ECA261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22011" y="473398"/>
            <a:ext cx="497448" cy="497448"/>
          </a:xfrm>
          <a:prstGeom prst="rect">
            <a:avLst/>
          </a:prstGeom>
        </p:spPr>
      </p:pic>
      <p:pic>
        <p:nvPicPr>
          <p:cNvPr id="15" name="Graphic 14" descr="Checkbox Ticked with solid fill">
            <a:extLst>
              <a:ext uri="{FF2B5EF4-FFF2-40B4-BE49-F238E27FC236}">
                <a16:creationId xmlns:a16="http://schemas.microsoft.com/office/drawing/2014/main" id="{A44E9581-B7E2-3446-A777-1289C04FF7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322012" y="141556"/>
            <a:ext cx="497447" cy="497447"/>
          </a:xfrm>
          <a:prstGeom prst="rect">
            <a:avLst/>
          </a:prstGeom>
        </p:spPr>
      </p:pic>
    </p:spTree>
    <p:extLst>
      <p:ext uri="{BB962C8B-B14F-4D97-AF65-F5344CB8AC3E}">
        <p14:creationId xmlns:p14="http://schemas.microsoft.com/office/powerpoint/2010/main" val="2353021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3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 calcmode="lin" valueType="num">
                                      <p:cBhvr additive="base">
                                        <p:cTn id="13" dur="3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 calcmode="lin" valueType="num">
                                      <p:cBhvr additive="base">
                                        <p:cTn id="19" dur="300" fill="hold"/>
                                        <p:tgtEl>
                                          <p:spTgt spid="12">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2">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WHAT IS THIS CONTRACT TESTING THING?</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Contract first development</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10/09/2021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dirty="0">
                <a:solidFill>
                  <a:srgbClr val="70267D"/>
                </a:solidFill>
              </a:rPr>
              <a:t>// </a:t>
            </a:r>
            <a:r>
              <a:rPr lang="en-GB" dirty="0" err="1">
                <a:solidFill>
                  <a:srgbClr val="70267D"/>
                </a:solidFill>
              </a:rPr>
              <a:t>OpenAPI</a:t>
            </a:r>
            <a:r>
              <a:rPr lang="en-GB" dirty="0">
                <a:solidFill>
                  <a:srgbClr val="70267D"/>
                </a:solidFill>
              </a:rPr>
              <a:t>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31</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Arial" panose="020B0604020202020204" pitchFamily="34" charset="0"/>
                <a:cs typeface="Arial" panose="020B0604020202020204" pitchFamily="34" charset="0"/>
              </a:rPr>
              <a:t>This is the way we enforce and govern our contracts.</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When compared to E2E testing approaches, contract testing enables you to create consistent curves in your pipeline speed and complexity that look more like the chart below, whilst maintaining many of the safety guarantees of E2E tests.</a:t>
            </a:r>
          </a:p>
          <a:p>
            <a:pPr marL="0" indent="0">
              <a:buNone/>
            </a:pPr>
            <a:endParaRPr lang="en-GB" sz="1800" dirty="0">
              <a:latin typeface="Arial" panose="020B0604020202020204" pitchFamily="34" charset="0"/>
              <a:cs typeface="Arial" panose="020B0604020202020204" pitchFamily="34" charset="0"/>
            </a:endParaRPr>
          </a:p>
          <a:p>
            <a:endParaRPr lang="en-GB" sz="1800" dirty="0">
              <a:latin typeface="Arial" panose="020B0604020202020204" pitchFamily="34" charset="0"/>
              <a:cs typeface="Arial" panose="020B0604020202020204" pitchFamily="34" charset="0"/>
            </a:endParaRPr>
          </a:p>
        </p:txBody>
      </p:sp>
      <p:pic>
        <p:nvPicPr>
          <p:cNvPr id="3" name="Graphic 2">
            <a:extLst>
              <a:ext uri="{FF2B5EF4-FFF2-40B4-BE49-F238E27FC236}">
                <a16:creationId xmlns:a16="http://schemas.microsoft.com/office/drawing/2014/main" id="{7533D34B-DEDD-874B-A418-9DE9F174D6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39002" y="3044442"/>
            <a:ext cx="6713996" cy="2582306"/>
          </a:xfrm>
          <a:prstGeom prst="rect">
            <a:avLst/>
          </a:prstGeom>
        </p:spPr>
      </p:pic>
      <p:pic>
        <p:nvPicPr>
          <p:cNvPr id="13" name="Picture 12">
            <a:extLst>
              <a:ext uri="{FF2B5EF4-FFF2-40B4-BE49-F238E27FC236}">
                <a16:creationId xmlns:a16="http://schemas.microsoft.com/office/drawing/2014/main" id="{5C8C3886-2CA5-104C-A67B-249A67FF8593}"/>
              </a:ext>
            </a:extLst>
          </p:cNvPr>
          <p:cNvPicPr>
            <a:picLocks noChangeAspect="1"/>
          </p:cNvPicPr>
          <p:nvPr/>
        </p:nvPicPr>
        <p:blipFill>
          <a:blip r:embed="rId6"/>
          <a:stretch>
            <a:fillRect/>
          </a:stretch>
        </p:blipFill>
        <p:spPr>
          <a:xfrm>
            <a:off x="10745034" y="187512"/>
            <a:ext cx="1153452" cy="1156015"/>
          </a:xfrm>
          <a:prstGeom prst="rect">
            <a:avLst/>
          </a:prstGeom>
        </p:spPr>
      </p:pic>
      <p:pic>
        <p:nvPicPr>
          <p:cNvPr id="14" name="Graphic 13" descr="Checkbox Crossed with solid fill">
            <a:extLst>
              <a:ext uri="{FF2B5EF4-FFF2-40B4-BE49-F238E27FC236}">
                <a16:creationId xmlns:a16="http://schemas.microsoft.com/office/drawing/2014/main" id="{397B66F9-82FA-C343-A486-5CE1FF65C82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22011" y="473398"/>
            <a:ext cx="497448" cy="497448"/>
          </a:xfrm>
          <a:prstGeom prst="rect">
            <a:avLst/>
          </a:prstGeom>
        </p:spPr>
      </p:pic>
      <p:pic>
        <p:nvPicPr>
          <p:cNvPr id="15" name="Graphic 14" descr="Checkbox Ticked with solid fill">
            <a:extLst>
              <a:ext uri="{FF2B5EF4-FFF2-40B4-BE49-F238E27FC236}">
                <a16:creationId xmlns:a16="http://schemas.microsoft.com/office/drawing/2014/main" id="{A574B0BE-D0C7-7B4D-89F7-8A39F76267A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322012" y="141556"/>
            <a:ext cx="497447" cy="497447"/>
          </a:xfrm>
          <a:prstGeom prst="rect">
            <a:avLst/>
          </a:prstGeom>
        </p:spPr>
      </p:pic>
    </p:spTree>
    <p:extLst>
      <p:ext uri="{BB962C8B-B14F-4D97-AF65-F5344CB8AC3E}">
        <p14:creationId xmlns:p14="http://schemas.microsoft.com/office/powerpoint/2010/main" val="379874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3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 calcmode="lin" valueType="num">
                                      <p:cBhvr additive="base">
                                        <p:cTn id="13" dur="3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dissolve">
                                      <p:cBhvr>
                                        <p:cTn id="19"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a:solidFill>
                  <a:srgbClr val="70267D"/>
                </a:solidFill>
                <a:latin typeface="Arial" panose="020B0604020202020204" pitchFamily="34" charset="0"/>
                <a:cs typeface="Arial" panose="020B0604020202020204" pitchFamily="34" charset="0"/>
              </a:rPr>
              <a:t>CONVINCE ME</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Contract first development</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10/09/2021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dirty="0">
                <a:solidFill>
                  <a:srgbClr val="70267D"/>
                </a:solidFill>
              </a:rPr>
              <a:t>// </a:t>
            </a:r>
            <a:r>
              <a:rPr lang="en-GB" dirty="0" err="1">
                <a:solidFill>
                  <a:srgbClr val="70267D"/>
                </a:solidFill>
              </a:rPr>
              <a:t>OpenAPI</a:t>
            </a:r>
            <a:r>
              <a:rPr lang="en-GB" dirty="0">
                <a:solidFill>
                  <a:srgbClr val="70267D"/>
                </a:solidFill>
              </a:rPr>
              <a:t>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32</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Arial" panose="020B0604020202020204" pitchFamily="34" charset="0"/>
                <a:cs typeface="Arial" panose="020B0604020202020204" pitchFamily="34" charset="0"/>
              </a:rPr>
              <a:t>The main thing that any organisation cares about when it comes to software development is cost.</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When building a product, your time is probably the biggest cost to an organisation. </a:t>
            </a:r>
          </a:p>
          <a:p>
            <a:pPr marL="0" indent="0">
              <a:buNone/>
            </a:pPr>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There will be initial overhead in learning how to use contract tests and integrating them into your build pipeline.</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Using contract tests in conjunction with, or as a replacement for traditional end-to-end tests will be cheaper in the long run, for several reasons.</a:t>
            </a:r>
          </a:p>
        </p:txBody>
      </p:sp>
      <p:pic>
        <p:nvPicPr>
          <p:cNvPr id="16" name="Picture 15">
            <a:extLst>
              <a:ext uri="{FF2B5EF4-FFF2-40B4-BE49-F238E27FC236}">
                <a16:creationId xmlns:a16="http://schemas.microsoft.com/office/drawing/2014/main" id="{E572FDCD-76B2-FC49-A189-9AD5BAAE84E7}"/>
              </a:ext>
            </a:extLst>
          </p:cNvPr>
          <p:cNvPicPr>
            <a:picLocks noChangeAspect="1"/>
          </p:cNvPicPr>
          <p:nvPr/>
        </p:nvPicPr>
        <p:blipFill>
          <a:blip r:embed="rId4"/>
          <a:stretch>
            <a:fillRect/>
          </a:stretch>
        </p:blipFill>
        <p:spPr>
          <a:xfrm>
            <a:off x="10745034" y="187512"/>
            <a:ext cx="1153452" cy="1156015"/>
          </a:xfrm>
          <a:prstGeom prst="rect">
            <a:avLst/>
          </a:prstGeom>
        </p:spPr>
      </p:pic>
      <p:pic>
        <p:nvPicPr>
          <p:cNvPr id="13" name="Graphic 12" descr="Checkbox Crossed with solid fill">
            <a:extLst>
              <a:ext uri="{FF2B5EF4-FFF2-40B4-BE49-F238E27FC236}">
                <a16:creationId xmlns:a16="http://schemas.microsoft.com/office/drawing/2014/main" id="{8DB154D9-AEE5-BF4F-BD46-2802947380C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22011" y="473398"/>
            <a:ext cx="497448" cy="497448"/>
          </a:xfrm>
          <a:prstGeom prst="rect">
            <a:avLst/>
          </a:prstGeom>
        </p:spPr>
      </p:pic>
      <p:pic>
        <p:nvPicPr>
          <p:cNvPr id="14" name="Graphic 13" descr="Checkbox Ticked with solid fill">
            <a:extLst>
              <a:ext uri="{FF2B5EF4-FFF2-40B4-BE49-F238E27FC236}">
                <a16:creationId xmlns:a16="http://schemas.microsoft.com/office/drawing/2014/main" id="{7CD28624-7582-3040-8E80-0A9AFFE261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22012" y="141556"/>
            <a:ext cx="497447" cy="497447"/>
          </a:xfrm>
          <a:prstGeom prst="rect">
            <a:avLst/>
          </a:prstGeom>
        </p:spPr>
      </p:pic>
    </p:spTree>
    <p:extLst>
      <p:ext uri="{BB962C8B-B14F-4D97-AF65-F5344CB8AC3E}">
        <p14:creationId xmlns:p14="http://schemas.microsoft.com/office/powerpoint/2010/main" val="1746411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3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 calcmode="lin" valueType="num">
                                      <p:cBhvr additive="base">
                                        <p:cTn id="13" dur="3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 calcmode="lin" valueType="num">
                                      <p:cBhvr additive="base">
                                        <p:cTn id="19" dur="300" fill="hold"/>
                                        <p:tgtEl>
                                          <p:spTgt spid="12">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2">
                                            <p:txEl>
                                              <p:pRg st="6" end="6"/>
                                            </p:txEl>
                                          </p:spTgt>
                                        </p:tgtEl>
                                        <p:attrNameLst>
                                          <p:attrName>style.visibility</p:attrName>
                                        </p:attrNameLst>
                                      </p:cBhvr>
                                      <p:to>
                                        <p:strVal val="visible"/>
                                      </p:to>
                                    </p:set>
                                    <p:anim calcmode="lin" valueType="num">
                                      <p:cBhvr additive="base">
                                        <p:cTn id="25" dur="300" fill="hold"/>
                                        <p:tgtEl>
                                          <p:spTgt spid="12">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2">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a:solidFill>
                  <a:srgbClr val="70267D"/>
                </a:solidFill>
                <a:latin typeface="Arial" panose="020B0604020202020204" pitchFamily="34" charset="0"/>
                <a:cs typeface="Arial" panose="020B0604020202020204" pitchFamily="34" charset="0"/>
              </a:rPr>
              <a:t>CONVINCE ME</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Contract first development</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10/09/2021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dirty="0">
                <a:solidFill>
                  <a:srgbClr val="70267D"/>
                </a:solidFill>
              </a:rPr>
              <a:t>// </a:t>
            </a:r>
            <a:r>
              <a:rPr lang="en-GB" dirty="0" err="1">
                <a:solidFill>
                  <a:srgbClr val="70267D"/>
                </a:solidFill>
              </a:rPr>
              <a:t>OpenAPI</a:t>
            </a:r>
            <a:r>
              <a:rPr lang="en-GB" dirty="0">
                <a:solidFill>
                  <a:srgbClr val="70267D"/>
                </a:solidFill>
              </a:rPr>
              <a:t>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33</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i="1" dirty="0">
                <a:latin typeface="Arial" panose="020B0604020202020204" pitchFamily="34" charset="0"/>
                <a:cs typeface="Arial" panose="020B0604020202020204" pitchFamily="34" charset="0"/>
              </a:rPr>
              <a:t>Contract tests save development time by:</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Providing very fast feedback loops</a:t>
            </a:r>
            <a:r>
              <a:rPr lang="bg-BG" sz="1800" dirty="0">
                <a:latin typeface="Arial" panose="020B0604020202020204" pitchFamily="34" charset="0"/>
                <a:cs typeface="Arial" panose="020B0604020202020204" pitchFamily="34" charset="0"/>
              </a:rPr>
              <a:t>.</a:t>
            </a:r>
            <a:endParaRPr lang="en-GB" sz="1800" dirty="0">
              <a:latin typeface="Arial" panose="020B0604020202020204" pitchFamily="34" charset="0"/>
              <a:cs typeface="Arial" panose="020B0604020202020204" pitchFamily="34" charset="0"/>
            </a:endParaRP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Clearly identifying where the problem is when they fail.</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Ensuring that only the parts of the API that will actually be used get developed</a:t>
            </a:r>
            <a:r>
              <a:rPr lang="bg-BG" sz="1800" dirty="0">
                <a:latin typeface="Arial" panose="020B0604020202020204" pitchFamily="34" charset="0"/>
                <a:cs typeface="Arial" panose="020B0604020202020204" pitchFamily="34" charset="0"/>
              </a:rPr>
              <a:t>.</a:t>
            </a:r>
            <a:endParaRPr lang="en-GB" sz="1800" dirty="0">
              <a:latin typeface="Arial" panose="020B0604020202020204" pitchFamily="34" charset="0"/>
              <a:cs typeface="Arial" panose="020B0604020202020204" pitchFamily="34" charset="0"/>
            </a:endParaRP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Contract tests can also save compute time and resources.</a:t>
            </a:r>
          </a:p>
        </p:txBody>
      </p:sp>
      <p:pic>
        <p:nvPicPr>
          <p:cNvPr id="13" name="Picture 12">
            <a:extLst>
              <a:ext uri="{FF2B5EF4-FFF2-40B4-BE49-F238E27FC236}">
                <a16:creationId xmlns:a16="http://schemas.microsoft.com/office/drawing/2014/main" id="{70110CEA-16C5-354E-908C-9CA8B0283442}"/>
              </a:ext>
            </a:extLst>
          </p:cNvPr>
          <p:cNvPicPr>
            <a:picLocks noChangeAspect="1"/>
          </p:cNvPicPr>
          <p:nvPr/>
        </p:nvPicPr>
        <p:blipFill>
          <a:blip r:embed="rId4"/>
          <a:stretch>
            <a:fillRect/>
          </a:stretch>
        </p:blipFill>
        <p:spPr>
          <a:xfrm>
            <a:off x="10745034" y="187512"/>
            <a:ext cx="1153452" cy="1156015"/>
          </a:xfrm>
          <a:prstGeom prst="rect">
            <a:avLst/>
          </a:prstGeom>
        </p:spPr>
      </p:pic>
      <p:pic>
        <p:nvPicPr>
          <p:cNvPr id="16" name="Graphic 15" descr="Checkbox Crossed with solid fill">
            <a:extLst>
              <a:ext uri="{FF2B5EF4-FFF2-40B4-BE49-F238E27FC236}">
                <a16:creationId xmlns:a16="http://schemas.microsoft.com/office/drawing/2014/main" id="{B98C4FED-8B84-9C49-9274-CCFE9BFDB8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22011" y="473398"/>
            <a:ext cx="497448" cy="497448"/>
          </a:xfrm>
          <a:prstGeom prst="rect">
            <a:avLst/>
          </a:prstGeom>
        </p:spPr>
      </p:pic>
      <p:pic>
        <p:nvPicPr>
          <p:cNvPr id="17" name="Graphic 16" descr="Checkbox Ticked with solid fill">
            <a:extLst>
              <a:ext uri="{FF2B5EF4-FFF2-40B4-BE49-F238E27FC236}">
                <a16:creationId xmlns:a16="http://schemas.microsoft.com/office/drawing/2014/main" id="{E8B07FED-4A66-C141-BD60-B07CA5100FB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22012" y="141556"/>
            <a:ext cx="497447" cy="497447"/>
          </a:xfrm>
          <a:prstGeom prst="rect">
            <a:avLst/>
          </a:prstGeom>
        </p:spPr>
      </p:pic>
    </p:spTree>
    <p:extLst>
      <p:ext uri="{BB962C8B-B14F-4D97-AF65-F5344CB8AC3E}">
        <p14:creationId xmlns:p14="http://schemas.microsoft.com/office/powerpoint/2010/main" val="2189934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 calcmode="lin" valueType="num">
                                      <p:cBhvr additive="base">
                                        <p:cTn id="7" dur="3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xEl>
                                              <p:pRg st="4" end="4"/>
                                            </p:txEl>
                                          </p:spTgt>
                                        </p:tgtEl>
                                        <p:attrNameLst>
                                          <p:attrName>style.visibility</p:attrName>
                                        </p:attrNameLst>
                                      </p:cBhvr>
                                      <p:to>
                                        <p:strVal val="visible"/>
                                      </p:to>
                                    </p:set>
                                    <p:anim calcmode="lin" valueType="num">
                                      <p:cBhvr additive="base">
                                        <p:cTn id="13" dur="300" fill="hold"/>
                                        <p:tgtEl>
                                          <p:spTgt spid="12">
                                            <p:txEl>
                                              <p:pRg st="4" end="4"/>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2">
                                            <p:txEl>
                                              <p:pRg st="6" end="6"/>
                                            </p:txEl>
                                          </p:spTgt>
                                        </p:tgtEl>
                                        <p:attrNameLst>
                                          <p:attrName>style.visibility</p:attrName>
                                        </p:attrNameLst>
                                      </p:cBhvr>
                                      <p:to>
                                        <p:strVal val="visible"/>
                                      </p:to>
                                    </p:set>
                                    <p:anim calcmode="lin" valueType="num">
                                      <p:cBhvr additive="base">
                                        <p:cTn id="19" dur="300" fill="hold"/>
                                        <p:tgtEl>
                                          <p:spTgt spid="12">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2">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2">
                                            <p:txEl>
                                              <p:pRg st="8" end="8"/>
                                            </p:txEl>
                                          </p:spTgt>
                                        </p:tgtEl>
                                        <p:attrNameLst>
                                          <p:attrName>style.visibility</p:attrName>
                                        </p:attrNameLst>
                                      </p:cBhvr>
                                      <p:to>
                                        <p:strVal val="visible"/>
                                      </p:to>
                                    </p:set>
                                    <p:anim calcmode="lin" valueType="num">
                                      <p:cBhvr additive="base">
                                        <p:cTn id="25" dur="300" fill="hold"/>
                                        <p:tgtEl>
                                          <p:spTgt spid="12">
                                            <p:txEl>
                                              <p:pRg st="8" end="8"/>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2">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a:solidFill>
                  <a:srgbClr val="70267D"/>
                </a:solidFill>
                <a:latin typeface="Arial" panose="020B0604020202020204" pitchFamily="34" charset="0"/>
                <a:cs typeface="Arial" panose="020B0604020202020204" pitchFamily="34" charset="0"/>
              </a:rPr>
              <a:t>CONVINCE ME</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Contract first development</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10/09/2021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dirty="0">
                <a:solidFill>
                  <a:srgbClr val="70267D"/>
                </a:solidFill>
              </a:rPr>
              <a:t>// </a:t>
            </a:r>
            <a:r>
              <a:rPr lang="en-GB" dirty="0" err="1">
                <a:solidFill>
                  <a:srgbClr val="70267D"/>
                </a:solidFill>
              </a:rPr>
              <a:t>OpenAPI</a:t>
            </a:r>
            <a:r>
              <a:rPr lang="en-GB" dirty="0">
                <a:solidFill>
                  <a:srgbClr val="70267D"/>
                </a:solidFill>
              </a:rPr>
              <a:t>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34</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latin typeface="Arial" panose="020B0604020202020204" pitchFamily="34" charset="0"/>
                <a:cs typeface="Arial" panose="020B0604020202020204" pitchFamily="34" charset="0"/>
              </a:rPr>
              <a:t>Try keeping track of how long your team currently spends on:</a:t>
            </a:r>
          </a:p>
          <a:p>
            <a:pPr marL="0" indent="0">
              <a:buNone/>
            </a:pPr>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Writing and executing integration tests.</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Debugging integration tests failures.</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Fixing integration tests.</a:t>
            </a:r>
          </a:p>
          <a:p>
            <a:endParaRPr lang="en-GB" sz="1800" dirty="0">
              <a:solidFill>
                <a:srgbClr val="70267D"/>
              </a:solidFill>
              <a:latin typeface="Arial" panose="020B0604020202020204" pitchFamily="34" charset="0"/>
              <a:cs typeface="Arial" panose="020B0604020202020204" pitchFamily="34" charset="0"/>
            </a:endParaRPr>
          </a:p>
          <a:p>
            <a:pPr marL="0" indent="0">
              <a:buNone/>
            </a:pPr>
            <a:r>
              <a:rPr lang="en-GB" sz="1800" i="1" dirty="0">
                <a:latin typeface="Arial" panose="020B0604020202020204" pitchFamily="34" charset="0"/>
                <a:cs typeface="Arial" panose="020B0604020202020204" pitchFamily="34" charset="0"/>
              </a:rPr>
              <a:t>Wouldn't it be a better use of your time working on fast, reliable tests that allowed you to respond to change quickly, rather than slowing you down?</a:t>
            </a:r>
          </a:p>
        </p:txBody>
      </p:sp>
      <p:pic>
        <p:nvPicPr>
          <p:cNvPr id="13" name="Picture 12">
            <a:extLst>
              <a:ext uri="{FF2B5EF4-FFF2-40B4-BE49-F238E27FC236}">
                <a16:creationId xmlns:a16="http://schemas.microsoft.com/office/drawing/2014/main" id="{61967C7A-FE0A-F04A-A55B-8A2EAACAACB8}"/>
              </a:ext>
            </a:extLst>
          </p:cNvPr>
          <p:cNvPicPr>
            <a:picLocks noChangeAspect="1"/>
          </p:cNvPicPr>
          <p:nvPr/>
        </p:nvPicPr>
        <p:blipFill>
          <a:blip r:embed="rId4"/>
          <a:stretch>
            <a:fillRect/>
          </a:stretch>
        </p:blipFill>
        <p:spPr>
          <a:xfrm>
            <a:off x="10745034" y="187512"/>
            <a:ext cx="1153452" cy="1156015"/>
          </a:xfrm>
          <a:prstGeom prst="rect">
            <a:avLst/>
          </a:prstGeom>
        </p:spPr>
      </p:pic>
      <p:pic>
        <p:nvPicPr>
          <p:cNvPr id="16" name="Graphic 15" descr="Checkbox Crossed with solid fill">
            <a:extLst>
              <a:ext uri="{FF2B5EF4-FFF2-40B4-BE49-F238E27FC236}">
                <a16:creationId xmlns:a16="http://schemas.microsoft.com/office/drawing/2014/main" id="{82C354F6-7CE4-A942-AA00-F0E1BC6DA3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22011" y="473398"/>
            <a:ext cx="497448" cy="497448"/>
          </a:xfrm>
          <a:prstGeom prst="rect">
            <a:avLst/>
          </a:prstGeom>
        </p:spPr>
      </p:pic>
      <p:pic>
        <p:nvPicPr>
          <p:cNvPr id="17" name="Graphic 16" descr="Checkbox Ticked with solid fill">
            <a:extLst>
              <a:ext uri="{FF2B5EF4-FFF2-40B4-BE49-F238E27FC236}">
                <a16:creationId xmlns:a16="http://schemas.microsoft.com/office/drawing/2014/main" id="{B419D23A-F11E-6F45-9C4D-D26E0D87CE1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22012" y="141556"/>
            <a:ext cx="497447" cy="497447"/>
          </a:xfrm>
          <a:prstGeom prst="rect">
            <a:avLst/>
          </a:prstGeom>
        </p:spPr>
      </p:pic>
    </p:spTree>
    <p:extLst>
      <p:ext uri="{BB962C8B-B14F-4D97-AF65-F5344CB8AC3E}">
        <p14:creationId xmlns:p14="http://schemas.microsoft.com/office/powerpoint/2010/main" val="2150242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 calcmode="lin" valueType="num">
                                      <p:cBhvr additive="base">
                                        <p:cTn id="7" dur="3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xEl>
                                              <p:pRg st="4" end="4"/>
                                            </p:txEl>
                                          </p:spTgt>
                                        </p:tgtEl>
                                        <p:attrNameLst>
                                          <p:attrName>style.visibility</p:attrName>
                                        </p:attrNameLst>
                                      </p:cBhvr>
                                      <p:to>
                                        <p:strVal val="visible"/>
                                      </p:to>
                                    </p:set>
                                    <p:anim calcmode="lin" valueType="num">
                                      <p:cBhvr additive="base">
                                        <p:cTn id="13" dur="300" fill="hold"/>
                                        <p:tgtEl>
                                          <p:spTgt spid="12">
                                            <p:txEl>
                                              <p:pRg st="4" end="4"/>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2">
                                            <p:txEl>
                                              <p:pRg st="6" end="6"/>
                                            </p:txEl>
                                          </p:spTgt>
                                        </p:tgtEl>
                                        <p:attrNameLst>
                                          <p:attrName>style.visibility</p:attrName>
                                        </p:attrNameLst>
                                      </p:cBhvr>
                                      <p:to>
                                        <p:strVal val="visible"/>
                                      </p:to>
                                    </p:set>
                                    <p:anim calcmode="lin" valueType="num">
                                      <p:cBhvr additive="base">
                                        <p:cTn id="19" dur="300" fill="hold"/>
                                        <p:tgtEl>
                                          <p:spTgt spid="12">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2">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2">
                                            <p:txEl>
                                              <p:pRg st="8" end="8"/>
                                            </p:txEl>
                                          </p:spTgt>
                                        </p:tgtEl>
                                        <p:attrNameLst>
                                          <p:attrName>style.visibility</p:attrName>
                                        </p:attrNameLst>
                                      </p:cBhvr>
                                      <p:to>
                                        <p:strVal val="visible"/>
                                      </p:to>
                                    </p:set>
                                    <p:anim calcmode="lin" valueType="num">
                                      <p:cBhvr additive="base">
                                        <p:cTn id="25" dur="300" fill="hold"/>
                                        <p:tgtEl>
                                          <p:spTgt spid="12">
                                            <p:txEl>
                                              <p:pRg st="8" end="8"/>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2">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WOLF FACT</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Brain Focus</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10/09/2021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dirty="0">
                <a:solidFill>
                  <a:srgbClr val="70267D"/>
                </a:solidFill>
              </a:rPr>
              <a:t>// </a:t>
            </a:r>
            <a:r>
              <a:rPr lang="en-GB" dirty="0" err="1">
                <a:solidFill>
                  <a:srgbClr val="70267D"/>
                </a:solidFill>
              </a:rPr>
              <a:t>OpenAPI</a:t>
            </a:r>
            <a:r>
              <a:rPr lang="en-GB" dirty="0">
                <a:solidFill>
                  <a:srgbClr val="70267D"/>
                </a:solidFill>
              </a:rPr>
              <a:t>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35</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800" dirty="0">
              <a:latin typeface="Arial" panose="020B0604020202020204" pitchFamily="34" charset="0"/>
              <a:cs typeface="Arial" panose="020B0604020202020204" pitchFamily="34" charset="0"/>
            </a:endParaRPr>
          </a:p>
        </p:txBody>
      </p:sp>
      <p:sp>
        <p:nvSpPr>
          <p:cNvPr id="15" name="Textplatzhalter 8">
            <a:extLst>
              <a:ext uri="{FF2B5EF4-FFF2-40B4-BE49-F238E27FC236}">
                <a16:creationId xmlns:a16="http://schemas.microsoft.com/office/drawing/2014/main" id="{5282B69C-6B39-9E4A-AAB1-ABC432A005AA}"/>
              </a:ext>
            </a:extLst>
          </p:cNvPr>
          <p:cNvSpPr txBox="1">
            <a:spLocks/>
          </p:cNvSpPr>
          <p:nvPr/>
        </p:nvSpPr>
        <p:spPr bwMode="gray">
          <a:xfrm>
            <a:off x="6887329" y="1894027"/>
            <a:ext cx="4265680" cy="40508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i="1" dirty="0">
                <a:latin typeface="Arial" panose="020B0604020202020204" pitchFamily="34" charset="0"/>
                <a:cs typeface="Arial" panose="020B0604020202020204" pitchFamily="34" charset="0"/>
              </a:rPr>
              <a:t>Keystone species</a:t>
            </a:r>
          </a:p>
          <a:p>
            <a:pPr marL="0" indent="0">
              <a:buNone/>
            </a:pPr>
            <a:endParaRPr lang="en-GB" sz="1800" b="1" i="1"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Wolves help regulate the ecosystem by preventing hooved herds overpopulation better than humans do.</a:t>
            </a:r>
          </a:p>
          <a:p>
            <a:r>
              <a:rPr lang="en-GB" sz="1800" dirty="0">
                <a:latin typeface="Arial" panose="020B0604020202020204" pitchFamily="34" charset="0"/>
                <a:cs typeface="Arial" panose="020B0604020202020204" pitchFamily="34" charset="0"/>
              </a:rPr>
              <a:t>There is no valid reason to kill them – not used for food; not overpopulated; not a significant threat to cattle; and not a measurable risk to human safety;</a:t>
            </a:r>
          </a:p>
        </p:txBody>
      </p:sp>
      <p:pic>
        <p:nvPicPr>
          <p:cNvPr id="3" name="Picture 2" descr="A picture containing background pattern&#10;&#10;Description automatically generated">
            <a:extLst>
              <a:ext uri="{FF2B5EF4-FFF2-40B4-BE49-F238E27FC236}">
                <a16:creationId xmlns:a16="http://schemas.microsoft.com/office/drawing/2014/main" id="{657ECE75-28E6-EE4E-B55B-B66E3ECBF94A}"/>
              </a:ext>
            </a:extLst>
          </p:cNvPr>
          <p:cNvPicPr>
            <a:picLocks noChangeAspect="1"/>
          </p:cNvPicPr>
          <p:nvPr/>
        </p:nvPicPr>
        <p:blipFill>
          <a:blip r:embed="rId4"/>
          <a:stretch>
            <a:fillRect/>
          </a:stretch>
        </p:blipFill>
        <p:spPr>
          <a:xfrm>
            <a:off x="10478530" y="190522"/>
            <a:ext cx="1540067" cy="1403347"/>
          </a:xfrm>
          <a:prstGeom prst="rect">
            <a:avLst/>
          </a:prstGeom>
        </p:spPr>
      </p:pic>
      <p:pic>
        <p:nvPicPr>
          <p:cNvPr id="13" name="Picture 12">
            <a:extLst>
              <a:ext uri="{FF2B5EF4-FFF2-40B4-BE49-F238E27FC236}">
                <a16:creationId xmlns:a16="http://schemas.microsoft.com/office/drawing/2014/main" id="{BF92A37B-0D18-124F-AD2C-54A710EEB265}"/>
              </a:ext>
            </a:extLst>
          </p:cNvPr>
          <p:cNvPicPr>
            <a:picLocks noChangeAspect="1"/>
          </p:cNvPicPr>
          <p:nvPr/>
        </p:nvPicPr>
        <p:blipFill>
          <a:blip r:embed="rId5"/>
          <a:stretch>
            <a:fillRect/>
          </a:stretch>
        </p:blipFill>
        <p:spPr>
          <a:xfrm>
            <a:off x="1094088" y="1979008"/>
            <a:ext cx="4834228" cy="324570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4955227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1" descr="bg_rauschen_DINA3.jpg">
            <a:extLst>
              <a:ext uri="{FF2B5EF4-FFF2-40B4-BE49-F238E27FC236}">
                <a16:creationId xmlns:a16="http://schemas.microsoft.com/office/drawing/2014/main" id="{DA53477E-9620-3E4E-A743-AD742AA36F72}"/>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5" name="Rechteck 18">
            <a:extLst>
              <a:ext uri="{FF2B5EF4-FFF2-40B4-BE49-F238E27FC236}">
                <a16:creationId xmlns:a16="http://schemas.microsoft.com/office/drawing/2014/main" id="{89E5DADE-ED41-1549-9CC0-1088DAAB904B}"/>
              </a:ext>
            </a:extLst>
          </p:cNvPr>
          <p:cNvSpPr/>
          <p:nvPr/>
        </p:nvSpPr>
        <p:spPr bwMode="gray">
          <a:xfrm>
            <a:off x="820738" y="2942627"/>
            <a:ext cx="11231847" cy="3029023"/>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sp>
        <p:nvSpPr>
          <p:cNvPr id="6" name="Rechteck 19">
            <a:extLst>
              <a:ext uri="{FF2B5EF4-FFF2-40B4-BE49-F238E27FC236}">
                <a16:creationId xmlns:a16="http://schemas.microsoft.com/office/drawing/2014/main" id="{0AB78824-0EA3-174C-876D-143D55C06C2A}"/>
              </a:ext>
            </a:extLst>
          </p:cNvPr>
          <p:cNvSpPr/>
          <p:nvPr/>
        </p:nvSpPr>
        <p:spPr bwMode="gray">
          <a:xfrm>
            <a:off x="816730" y="137929"/>
            <a:ext cx="1946478" cy="1944682"/>
          </a:xfrm>
          <a:prstGeom prst="rect">
            <a:avLst/>
          </a:prstGeom>
          <a:solidFill>
            <a:srgbClr val="FFFFFF"/>
          </a:solidFill>
          <a:ln w="6350" cap="flat" cmpd="sng" algn="ctr">
            <a:noFill/>
            <a:prstDash val="solid"/>
            <a:miter lim="800000"/>
          </a:ln>
          <a:effectLst/>
        </p:spPr>
        <p:txBody>
          <a:bodyPr lIns="68580" tIns="34290" rIns="68580" bIns="34290" spcCol="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cxnSp>
        <p:nvCxnSpPr>
          <p:cNvPr id="7" name="Gerade Verbindung 19">
            <a:extLst>
              <a:ext uri="{FF2B5EF4-FFF2-40B4-BE49-F238E27FC236}">
                <a16:creationId xmlns:a16="http://schemas.microsoft.com/office/drawing/2014/main" id="{B0EFDD9C-FBE2-7E4E-8987-879E1D6D199B}"/>
              </a:ext>
            </a:extLst>
          </p:cNvPr>
          <p:cNvCxnSpPr/>
          <p:nvPr/>
        </p:nvCxnSpPr>
        <p:spPr bwMode="gray">
          <a:xfrm flipV="1">
            <a:off x="818356"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8" name="Rechteck 13">
            <a:extLst>
              <a:ext uri="{FF2B5EF4-FFF2-40B4-BE49-F238E27FC236}">
                <a16:creationId xmlns:a16="http://schemas.microsoft.com/office/drawing/2014/main" id="{153C2211-BEF1-0C41-8876-CD5DA05206D6}"/>
              </a:ext>
            </a:extLst>
          </p:cNvPr>
          <p:cNvSpPr/>
          <p:nvPr/>
        </p:nvSpPr>
        <p:spPr bwMode="gray">
          <a:xfrm>
            <a:off x="684412"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600">
                <a:solidFill>
                  <a:schemeClr val="accent1"/>
                </a:solidFill>
              </a:rPr>
              <a:t>14,65</a:t>
            </a:r>
          </a:p>
        </p:txBody>
      </p:sp>
      <p:cxnSp>
        <p:nvCxnSpPr>
          <p:cNvPr id="9" name="Gerade Verbindung 19">
            <a:extLst>
              <a:ext uri="{FF2B5EF4-FFF2-40B4-BE49-F238E27FC236}">
                <a16:creationId xmlns:a16="http://schemas.microsoft.com/office/drawing/2014/main" id="{46E43FAC-8CA1-7843-9BE6-02A2782F7E85}"/>
              </a:ext>
            </a:extLst>
          </p:cNvPr>
          <p:cNvCxnSpPr/>
          <p:nvPr/>
        </p:nvCxnSpPr>
        <p:spPr bwMode="gray">
          <a:xfrm flipV="1">
            <a:off x="11367293"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0" name="Rechteck 15">
            <a:extLst>
              <a:ext uri="{FF2B5EF4-FFF2-40B4-BE49-F238E27FC236}">
                <a16:creationId xmlns:a16="http://schemas.microsoft.com/office/drawing/2014/main" id="{195EC463-1806-9B4F-841D-9B588DACC485}"/>
              </a:ext>
            </a:extLst>
          </p:cNvPr>
          <p:cNvSpPr/>
          <p:nvPr/>
        </p:nvSpPr>
        <p:spPr bwMode="gray">
          <a:xfrm>
            <a:off x="11233349"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en-GB" sz="600">
                <a:solidFill>
                  <a:schemeClr val="accent1"/>
                </a:solidFill>
              </a:rPr>
              <a:t>14,65</a:t>
            </a:r>
          </a:p>
        </p:txBody>
      </p:sp>
      <p:cxnSp>
        <p:nvCxnSpPr>
          <p:cNvPr id="11" name="Gerade Verbindung 19">
            <a:extLst>
              <a:ext uri="{FF2B5EF4-FFF2-40B4-BE49-F238E27FC236}">
                <a16:creationId xmlns:a16="http://schemas.microsoft.com/office/drawing/2014/main" id="{D981BC33-B8FD-E846-ADEA-7A80867FB00A}"/>
              </a:ext>
            </a:extLst>
          </p:cNvPr>
          <p:cNvCxnSpPr/>
          <p:nvPr/>
        </p:nvCxnSpPr>
        <p:spPr bwMode="gray">
          <a:xfrm rot="5400000" flipV="1">
            <a:off x="12236452" y="1680882"/>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2" name="Rechteck 21">
            <a:extLst>
              <a:ext uri="{FF2B5EF4-FFF2-40B4-BE49-F238E27FC236}">
                <a16:creationId xmlns:a16="http://schemas.microsoft.com/office/drawing/2014/main" id="{5DC60C33-7885-DB4F-A55E-9DCF03603CE0}"/>
              </a:ext>
            </a:extLst>
          </p:cNvPr>
          <p:cNvSpPr/>
          <p:nvPr/>
        </p:nvSpPr>
        <p:spPr bwMode="gray">
          <a:xfrm>
            <a:off x="12323964" y="1662882"/>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4,75</a:t>
            </a:r>
          </a:p>
        </p:txBody>
      </p:sp>
      <p:cxnSp>
        <p:nvCxnSpPr>
          <p:cNvPr id="13" name="Gerade Verbindung 19">
            <a:extLst>
              <a:ext uri="{FF2B5EF4-FFF2-40B4-BE49-F238E27FC236}">
                <a16:creationId xmlns:a16="http://schemas.microsoft.com/office/drawing/2014/main" id="{D26368C0-7CE5-7041-8E6F-21916865D5DA}"/>
              </a:ext>
            </a:extLst>
          </p:cNvPr>
          <p:cNvCxnSpPr/>
          <p:nvPr/>
        </p:nvCxnSpPr>
        <p:spPr bwMode="gray">
          <a:xfrm rot="5400000" flipV="1">
            <a:off x="12236452" y="6210019"/>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23">
            <a:extLst>
              <a:ext uri="{FF2B5EF4-FFF2-40B4-BE49-F238E27FC236}">
                <a16:creationId xmlns:a16="http://schemas.microsoft.com/office/drawing/2014/main" id="{EAF87133-14D1-3149-84EB-CFC81D6B5CBE}"/>
              </a:ext>
            </a:extLst>
          </p:cNvPr>
          <p:cNvSpPr/>
          <p:nvPr/>
        </p:nvSpPr>
        <p:spPr bwMode="gray">
          <a:xfrm>
            <a:off x="12323964" y="6192019"/>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7,83</a:t>
            </a:r>
          </a:p>
        </p:txBody>
      </p:sp>
      <p:sp>
        <p:nvSpPr>
          <p:cNvPr id="16" name="Textplatzhalter 41">
            <a:extLst>
              <a:ext uri="{FF2B5EF4-FFF2-40B4-BE49-F238E27FC236}">
                <a16:creationId xmlns:a16="http://schemas.microsoft.com/office/drawing/2014/main" id="{A37A0912-C5C9-9048-B680-66BF511DBBC3}"/>
              </a:ext>
            </a:extLst>
          </p:cNvPr>
          <p:cNvSpPr txBox="1">
            <a:spLocks/>
          </p:cNvSpPr>
          <p:nvPr/>
        </p:nvSpPr>
        <p:spPr bwMode="gray">
          <a:xfrm>
            <a:off x="6033260" y="1171820"/>
            <a:ext cx="4766938" cy="3818235"/>
          </a:xfrm>
          <a:prstGeom prst="rect">
            <a:avLst/>
          </a:prstGeom>
        </p:spPr>
        <p:txBody>
          <a:bodyPr vert="horz" lIns="91440" tIns="45720" rIns="91440" bIns="45720" rtlCol="0" anchor="ctr"/>
          <a:lstStyle>
            <a:defPPr>
              <a:defRPr lang="en-US"/>
            </a:defPPr>
            <a:lvl1pPr marL="0" indent="0" algn="l" defTabSz="457200" rtl="0" eaLnBrk="1" latinLnBrk="0" hangingPunct="1">
              <a:lnSpc>
                <a:spcPct val="100000"/>
              </a:lnSpc>
              <a:buFontTx/>
              <a:buNone/>
              <a:defRPr sz="1200" b="1" i="1" kern="1200">
                <a:solidFill>
                  <a:srgbClr val="965AA0"/>
                </a:solidFill>
                <a:latin typeface="+mn-lt"/>
                <a:ea typeface="+mn-ea"/>
                <a:cs typeface="+mn-cs"/>
              </a:defRPr>
            </a:lvl1pPr>
            <a:lvl2pPr marL="0" indent="0" algn="l" defTabSz="457200" rtl="0" eaLnBrk="1" latinLnBrk="0" hangingPunct="1">
              <a:lnSpc>
                <a:spcPct val="100000"/>
              </a:lnSpc>
              <a:buFontTx/>
              <a:buNone/>
              <a:defRPr sz="2000" kern="1200">
                <a:solidFill>
                  <a:srgbClr val="965AA0"/>
                </a:solidFill>
                <a:latin typeface="+mn-lt"/>
                <a:ea typeface="+mn-ea"/>
                <a:cs typeface="+mn-cs"/>
              </a:defRPr>
            </a:lvl2pPr>
            <a:lvl3pPr marL="0" indent="0" algn="l" defTabSz="457200" rtl="0" eaLnBrk="1" latinLnBrk="0" hangingPunct="1">
              <a:lnSpc>
                <a:spcPct val="100000"/>
              </a:lnSpc>
              <a:buFontTx/>
              <a:buNone/>
              <a:defRPr sz="2000" kern="1200">
                <a:solidFill>
                  <a:srgbClr val="965AA0"/>
                </a:solidFill>
                <a:latin typeface="+mn-lt"/>
                <a:ea typeface="+mn-ea"/>
                <a:cs typeface="+mn-cs"/>
              </a:defRPr>
            </a:lvl3pPr>
            <a:lvl4pPr marL="0" indent="0" algn="l" defTabSz="457200" rtl="0" eaLnBrk="1" latinLnBrk="0" hangingPunct="1">
              <a:lnSpc>
                <a:spcPct val="100000"/>
              </a:lnSpc>
              <a:buFontTx/>
              <a:buNone/>
              <a:defRPr sz="2000" kern="1200">
                <a:solidFill>
                  <a:srgbClr val="965AA0"/>
                </a:solidFill>
                <a:latin typeface="+mn-lt"/>
                <a:ea typeface="+mn-ea"/>
                <a:cs typeface="+mn-cs"/>
              </a:defRPr>
            </a:lvl4pPr>
            <a:lvl5pPr marL="0" indent="0" algn="l" defTabSz="457200" rtl="0" eaLnBrk="1" latinLnBrk="0" hangingPunct="1">
              <a:lnSpc>
                <a:spcPct val="100000"/>
              </a:lnSpc>
              <a:buFontTx/>
              <a:buNone/>
              <a:defRPr sz="2000" kern="1200">
                <a:solidFill>
                  <a:srgbClr val="965AA0"/>
                </a:solidFill>
                <a:latin typeface="+mn-lt"/>
                <a:ea typeface="+mn-ea"/>
                <a:cs typeface="+mn-cs"/>
              </a:defRPr>
            </a:lvl5pPr>
            <a:lvl6pPr marL="0" indent="0" algn="l" defTabSz="457200" rtl="0" eaLnBrk="1" latinLnBrk="0" hangingPunct="1">
              <a:lnSpc>
                <a:spcPct val="100000"/>
              </a:lnSpc>
              <a:buFontTx/>
              <a:buNone/>
              <a:defRPr sz="2000" kern="1200">
                <a:solidFill>
                  <a:srgbClr val="965AA0"/>
                </a:solidFill>
                <a:latin typeface="+mn-lt"/>
                <a:ea typeface="+mn-ea"/>
                <a:cs typeface="+mn-cs"/>
              </a:defRPr>
            </a:lvl6pPr>
            <a:lvl7pPr marL="0" indent="0" algn="l" defTabSz="457200" rtl="0" eaLnBrk="1" latinLnBrk="0" hangingPunct="1">
              <a:lnSpc>
                <a:spcPct val="100000"/>
              </a:lnSpc>
              <a:buFontTx/>
              <a:buNone/>
              <a:defRPr sz="2000" kern="1200">
                <a:solidFill>
                  <a:srgbClr val="965AA0"/>
                </a:solidFill>
                <a:latin typeface="+mn-lt"/>
                <a:ea typeface="+mn-ea"/>
                <a:cs typeface="+mn-cs"/>
              </a:defRPr>
            </a:lvl7pPr>
            <a:lvl8pPr marL="0" indent="0" algn="l" defTabSz="457200" rtl="0" eaLnBrk="1" latinLnBrk="0" hangingPunct="1">
              <a:lnSpc>
                <a:spcPct val="100000"/>
              </a:lnSpc>
              <a:buFontTx/>
              <a:buNone/>
              <a:defRPr sz="2000" kern="1200">
                <a:solidFill>
                  <a:srgbClr val="965AA0"/>
                </a:solidFill>
                <a:latin typeface="+mn-lt"/>
                <a:ea typeface="+mn-ea"/>
                <a:cs typeface="+mn-cs"/>
              </a:defRPr>
            </a:lvl8pPr>
            <a:lvl9pPr marL="0" indent="0" algn="l" defTabSz="457200" rtl="0" eaLnBrk="1" latinLnBrk="0" hangingPunct="1">
              <a:lnSpc>
                <a:spcPct val="100000"/>
              </a:lnSpc>
              <a:buFontTx/>
              <a:buNone/>
              <a:defRPr sz="2000" kern="1200">
                <a:solidFill>
                  <a:srgbClr val="965AA0"/>
                </a:solidFill>
                <a:latin typeface="+mn-lt"/>
                <a:ea typeface="+mn-ea"/>
                <a:cs typeface="+mn-cs"/>
              </a:defRPr>
            </a:lvl9pPr>
          </a:lstStyle>
          <a:p>
            <a:endParaRPr lang="en-GB" sz="1100"/>
          </a:p>
        </p:txBody>
      </p:sp>
      <p:sp>
        <p:nvSpPr>
          <p:cNvPr id="18" name="Untertitel 2">
            <a:extLst>
              <a:ext uri="{FF2B5EF4-FFF2-40B4-BE49-F238E27FC236}">
                <a16:creationId xmlns:a16="http://schemas.microsoft.com/office/drawing/2014/main" id="{922D3280-E6E0-674B-A4DD-0D7A0B6C040D}"/>
              </a:ext>
            </a:extLst>
          </p:cNvPr>
          <p:cNvSpPr txBox="1">
            <a:spLocks/>
          </p:cNvSpPr>
          <p:nvPr/>
        </p:nvSpPr>
        <p:spPr bwMode="gray">
          <a:xfrm>
            <a:off x="953612" y="2995940"/>
            <a:ext cx="10942553" cy="2868147"/>
          </a:xfrm>
          <a:prstGeom prst="rect">
            <a:avLst/>
          </a:prstGeom>
        </p:spPr>
        <p:txBody>
          <a:bodyPr anchor="ctr"/>
          <a:lstStyle>
            <a:lvl1pPr marL="0" indent="0" algn="l" defTabSz="457200" rtl="0" eaLnBrk="1" latinLnBrk="0" hangingPunct="1">
              <a:lnSpc>
                <a:spcPct val="90000"/>
              </a:lnSpc>
              <a:spcBef>
                <a:spcPts val="1000"/>
              </a:spcBef>
              <a:spcAft>
                <a:spcPts val="1500"/>
              </a:spcAft>
              <a:buClr>
                <a:schemeClr val="accent1"/>
              </a:buClr>
              <a:buSzPct val="80000"/>
              <a:buFont typeface="Wingdings 3" charset="2"/>
              <a:buNone/>
              <a:defRPr sz="2800" b="1" i="0" kern="1200" cap="all" baseline="0">
                <a:solidFill>
                  <a:schemeClr val="bg1"/>
                </a:solidFill>
                <a:latin typeface="+mn-lt"/>
                <a:ea typeface="+mn-ea"/>
                <a:cs typeface="+mn-cs"/>
              </a:defRPr>
            </a:lvl1pPr>
            <a:lvl2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 typeface="Wingdings 3" charset="2"/>
              <a:buNone/>
              <a:tabLst/>
              <a:defRPr sz="2000" b="0" i="0" kern="1200">
                <a:solidFill>
                  <a:schemeClr val="bg1"/>
                </a:solidFill>
                <a:latin typeface="+mn-lt"/>
                <a:ea typeface="+mn-ea"/>
                <a:cs typeface="+mn-cs"/>
              </a:defRPr>
            </a:lvl3pPr>
            <a:lvl4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8pPr>
            <a:lvl9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9pPr>
          </a:lstStyle>
          <a:p>
            <a:pPr algn="ctr"/>
            <a:r>
              <a:rPr lang="en-GB" sz="4400">
                <a:latin typeface="Arial" panose="020B0604020202020204" pitchFamily="34" charset="0"/>
                <a:cs typeface="Arial" panose="020B0604020202020204" pitchFamily="34" charset="0"/>
              </a:rPr>
              <a:t>Tooling</a:t>
            </a:r>
          </a:p>
        </p:txBody>
      </p:sp>
      <p:pic>
        <p:nvPicPr>
          <p:cNvPr id="19" name="Grafik 25">
            <a:extLst>
              <a:ext uri="{FF2B5EF4-FFF2-40B4-BE49-F238E27FC236}">
                <a16:creationId xmlns:a16="http://schemas.microsoft.com/office/drawing/2014/main" id="{D5792338-6627-6247-9879-FD1ECF9D26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730" y="1195138"/>
            <a:ext cx="1946478" cy="714052"/>
          </a:xfrm>
          <a:prstGeom prst="rect">
            <a:avLst/>
          </a:prstGeom>
        </p:spPr>
      </p:pic>
    </p:spTree>
    <p:extLst>
      <p:ext uri="{BB962C8B-B14F-4D97-AF65-F5344CB8AC3E}">
        <p14:creationId xmlns:p14="http://schemas.microsoft.com/office/powerpoint/2010/main" val="2715667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a:solidFill>
                  <a:srgbClr val="70267D"/>
                </a:solidFill>
                <a:latin typeface="Arial" panose="020B0604020202020204" pitchFamily="34" charset="0"/>
                <a:cs typeface="Arial" panose="020B0604020202020204" pitchFamily="34" charset="0"/>
              </a:rPr>
              <a:t>OPENAPI</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Tooling</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10/09/2021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dirty="0">
                <a:solidFill>
                  <a:srgbClr val="70267D"/>
                </a:solidFill>
              </a:rPr>
              <a:t>// </a:t>
            </a:r>
            <a:r>
              <a:rPr lang="en-GB" dirty="0" err="1">
                <a:solidFill>
                  <a:srgbClr val="70267D"/>
                </a:solidFill>
              </a:rPr>
              <a:t>OpenAPI</a:t>
            </a:r>
            <a:r>
              <a:rPr lang="en-GB" dirty="0">
                <a:solidFill>
                  <a:srgbClr val="70267D"/>
                </a:solidFill>
              </a:rPr>
              <a:t>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37</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latin typeface="Arial" panose="020B0604020202020204" pitchFamily="34" charset="0"/>
                <a:cs typeface="Arial" panose="020B0604020202020204" pitchFamily="34" charset="0"/>
              </a:rPr>
              <a:t>The </a:t>
            </a:r>
            <a:r>
              <a:rPr lang="en-GB" sz="1800" b="1" i="1" dirty="0">
                <a:latin typeface="Arial" panose="020B0604020202020204" pitchFamily="34" charset="0"/>
                <a:cs typeface="Arial" panose="020B0604020202020204" pitchFamily="34" charset="0"/>
              </a:rPr>
              <a:t>OAS - </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 Specification</a:t>
            </a:r>
            <a:r>
              <a:rPr lang="en-GB" sz="1800" dirty="0">
                <a:latin typeface="Arial" panose="020B0604020202020204" pitchFamily="34" charset="0"/>
                <a:cs typeface="Arial" panose="020B0604020202020204" pitchFamily="34" charset="0"/>
              </a:rPr>
              <a:t> (formerly Swagger Specification) defines a standard description format, and a language-agnostic interface to REST APIs. </a:t>
            </a:r>
          </a:p>
          <a:p>
            <a:pPr marL="0" indent="0">
              <a:buNone/>
            </a:pPr>
            <a:r>
              <a:rPr lang="en-GB" sz="1800" dirty="0">
                <a:latin typeface="Arial" panose="020B0604020202020204" pitchFamily="34" charset="0"/>
                <a:cs typeface="Arial" panose="020B0604020202020204" pitchFamily="34" charset="0"/>
              </a:rPr>
              <a:t>This allows both humans and computers to discover and understand the capabilities of the service, including:</a:t>
            </a:r>
          </a:p>
          <a:p>
            <a:pPr marL="0" indent="0">
              <a:buNone/>
            </a:pPr>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Available endpoints and operations on each endpoint (</a:t>
            </a:r>
            <a:r>
              <a:rPr lang="en-GB" sz="1800" i="1" dirty="0">
                <a:latin typeface="Arial" panose="020B0604020202020204" pitchFamily="34" charset="0"/>
                <a:cs typeface="Arial" panose="020B0604020202020204" pitchFamily="34" charset="0"/>
              </a:rPr>
              <a:t>GET /example, POST /example</a:t>
            </a:r>
            <a:r>
              <a:rPr lang="en-GB" sz="1800" dirty="0">
                <a:latin typeface="Arial" panose="020B0604020202020204" pitchFamily="34" charset="0"/>
                <a:cs typeface="Arial" panose="020B0604020202020204" pitchFamily="34" charset="0"/>
              </a:rPr>
              <a:t>).</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Parameters.</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Authentication methods.</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Contact information, license, terms of use etc.</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Can be written in YAML or JSON.</a:t>
            </a:r>
          </a:p>
        </p:txBody>
      </p:sp>
      <p:pic>
        <p:nvPicPr>
          <p:cNvPr id="13" name="Picture 12">
            <a:extLst>
              <a:ext uri="{FF2B5EF4-FFF2-40B4-BE49-F238E27FC236}">
                <a16:creationId xmlns:a16="http://schemas.microsoft.com/office/drawing/2014/main" id="{A2E93189-533E-F44D-B423-098454D5AE82}"/>
              </a:ext>
            </a:extLst>
          </p:cNvPr>
          <p:cNvPicPr>
            <a:picLocks noChangeAspect="1"/>
          </p:cNvPicPr>
          <p:nvPr/>
        </p:nvPicPr>
        <p:blipFill>
          <a:blip r:embed="rId4"/>
          <a:stretch>
            <a:fillRect/>
          </a:stretch>
        </p:blipFill>
        <p:spPr>
          <a:xfrm>
            <a:off x="11369837" y="215809"/>
            <a:ext cx="601696" cy="596371"/>
          </a:xfrm>
          <a:prstGeom prst="rect">
            <a:avLst/>
          </a:prstGeom>
        </p:spPr>
      </p:pic>
    </p:spTree>
    <p:extLst>
      <p:ext uri="{BB962C8B-B14F-4D97-AF65-F5344CB8AC3E}">
        <p14:creationId xmlns:p14="http://schemas.microsoft.com/office/powerpoint/2010/main" val="3725548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anim calcmode="lin" valueType="num">
                                      <p:cBhvr additive="base">
                                        <p:cTn id="7" dur="300" fill="hold"/>
                                        <p:tgtEl>
                                          <p:spTgt spid="12">
                                            <p:txEl>
                                              <p:pRg st="3" end="3"/>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xEl>
                                              <p:pRg st="5" end="5"/>
                                            </p:txEl>
                                          </p:spTgt>
                                        </p:tgtEl>
                                        <p:attrNameLst>
                                          <p:attrName>style.visibility</p:attrName>
                                        </p:attrNameLst>
                                      </p:cBhvr>
                                      <p:to>
                                        <p:strVal val="visible"/>
                                      </p:to>
                                    </p:set>
                                    <p:anim calcmode="lin" valueType="num">
                                      <p:cBhvr additive="base">
                                        <p:cTn id="13" dur="300" fill="hold"/>
                                        <p:tgtEl>
                                          <p:spTgt spid="12">
                                            <p:txEl>
                                              <p:pRg st="5" end="5"/>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2">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2">
                                            <p:txEl>
                                              <p:pRg st="7" end="7"/>
                                            </p:txEl>
                                          </p:spTgt>
                                        </p:tgtEl>
                                        <p:attrNameLst>
                                          <p:attrName>style.visibility</p:attrName>
                                        </p:attrNameLst>
                                      </p:cBhvr>
                                      <p:to>
                                        <p:strVal val="visible"/>
                                      </p:to>
                                    </p:set>
                                    <p:anim calcmode="lin" valueType="num">
                                      <p:cBhvr additive="base">
                                        <p:cTn id="19" dur="300" fill="hold"/>
                                        <p:tgtEl>
                                          <p:spTgt spid="12">
                                            <p:txEl>
                                              <p:pRg st="7" end="7"/>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2">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2">
                                            <p:txEl>
                                              <p:pRg st="9" end="9"/>
                                            </p:txEl>
                                          </p:spTgt>
                                        </p:tgtEl>
                                        <p:attrNameLst>
                                          <p:attrName>style.visibility</p:attrName>
                                        </p:attrNameLst>
                                      </p:cBhvr>
                                      <p:to>
                                        <p:strVal val="visible"/>
                                      </p:to>
                                    </p:set>
                                    <p:anim calcmode="lin" valueType="num">
                                      <p:cBhvr additive="base">
                                        <p:cTn id="25" dur="300" fill="hold"/>
                                        <p:tgtEl>
                                          <p:spTgt spid="12">
                                            <p:txEl>
                                              <p:pRg st="9" end="9"/>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2">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2">
                                            <p:txEl>
                                              <p:pRg st="11" end="11"/>
                                            </p:txEl>
                                          </p:spTgt>
                                        </p:tgtEl>
                                        <p:attrNameLst>
                                          <p:attrName>style.visibility</p:attrName>
                                        </p:attrNameLst>
                                      </p:cBhvr>
                                      <p:to>
                                        <p:strVal val="visible"/>
                                      </p:to>
                                    </p:set>
                                    <p:anim calcmode="lin" valueType="num">
                                      <p:cBhvr additive="base">
                                        <p:cTn id="31" dur="300" fill="hold"/>
                                        <p:tgtEl>
                                          <p:spTgt spid="12">
                                            <p:txEl>
                                              <p:pRg st="11" end="11"/>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12">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OPENAPI SPEC ANATOMY</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a:latin typeface="Arial" panose="020B0604020202020204" pitchFamily="34" charset="0"/>
                <a:cs typeface="Arial" panose="020B0604020202020204" pitchFamily="34" charset="0"/>
              </a:rPr>
              <a:t>Tooling</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10/09/2021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dirty="0">
                <a:solidFill>
                  <a:srgbClr val="70267D"/>
                </a:solidFill>
              </a:rPr>
              <a:t>// </a:t>
            </a:r>
            <a:r>
              <a:rPr lang="en-GB" dirty="0" err="1">
                <a:solidFill>
                  <a:srgbClr val="70267D"/>
                </a:solidFill>
              </a:rPr>
              <a:t>OpenAPI</a:t>
            </a:r>
            <a:r>
              <a:rPr lang="en-GB" dirty="0">
                <a:solidFill>
                  <a:srgbClr val="70267D"/>
                </a:solidFill>
              </a:rPr>
              <a:t>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38</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i="1" dirty="0">
                <a:latin typeface="Arial" panose="020B0604020202020204" pitchFamily="34" charset="0"/>
                <a:cs typeface="Arial" panose="020B0604020202020204" pitchFamily="34" charset="0"/>
              </a:rPr>
              <a:t>Main body YAML</a:t>
            </a:r>
          </a:p>
          <a:p>
            <a:endParaRPr lang="en-GB" sz="1800"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Schemas YAML</a:t>
            </a:r>
          </a:p>
          <a:p>
            <a:pPr marL="0" indent="0">
              <a:buNone/>
            </a:pPr>
            <a:endParaRPr lang="en-GB" sz="18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2B6E135A-70A5-074B-8C38-F454F80160B2}"/>
              </a:ext>
            </a:extLst>
          </p:cNvPr>
          <p:cNvSpPr txBox="1"/>
          <p:nvPr/>
        </p:nvSpPr>
        <p:spPr>
          <a:xfrm>
            <a:off x="5989726" y="309987"/>
            <a:ext cx="5306307" cy="6086282"/>
          </a:xfrm>
          <a:prstGeom prst="rect">
            <a:avLst/>
          </a:prstGeom>
          <a:noFill/>
          <a:ln>
            <a:solidFill>
              <a:schemeClr val="accent1"/>
            </a:solidFill>
            <a:prstDash val="lgDash"/>
          </a:ln>
        </p:spPr>
        <p:txBody>
          <a:bodyPr wrap="square" rtlCol="0">
            <a:spAutoFit/>
          </a:bodyPr>
          <a:lstStyle/>
          <a:p>
            <a:r>
              <a:rPr lang="en-GB" sz="950" dirty="0" err="1">
                <a:latin typeface="Courier" pitchFamily="2" charset="0"/>
              </a:rPr>
              <a:t>openapi</a:t>
            </a:r>
            <a:r>
              <a:rPr lang="en-GB" sz="950" dirty="0">
                <a:latin typeface="Courier" pitchFamily="2" charset="0"/>
              </a:rPr>
              <a:t>: "3.0.0"</a:t>
            </a:r>
          </a:p>
          <a:p>
            <a:r>
              <a:rPr lang="en-GB" sz="950" dirty="0">
                <a:latin typeface="Courier" pitchFamily="2" charset="0"/>
              </a:rPr>
              <a:t>info:</a:t>
            </a:r>
          </a:p>
          <a:p>
            <a:r>
              <a:rPr lang="en-GB" sz="950" dirty="0">
                <a:latin typeface="Courier" pitchFamily="2" charset="0"/>
              </a:rPr>
              <a:t>  version: 1.0.0</a:t>
            </a:r>
          </a:p>
          <a:p>
            <a:r>
              <a:rPr lang="en-GB" sz="950" dirty="0">
                <a:latin typeface="Courier" pitchFamily="2" charset="0"/>
              </a:rPr>
              <a:t>  title: Swagger </a:t>
            </a:r>
            <a:r>
              <a:rPr lang="en-GB" sz="950" dirty="0" err="1">
                <a:latin typeface="Courier" pitchFamily="2" charset="0"/>
              </a:rPr>
              <a:t>Petstore</a:t>
            </a:r>
            <a:endParaRPr lang="en-GB" sz="950" dirty="0">
              <a:latin typeface="Courier" pitchFamily="2" charset="0"/>
            </a:endParaRPr>
          </a:p>
          <a:p>
            <a:r>
              <a:rPr lang="en-GB" sz="950" dirty="0">
                <a:latin typeface="Courier" pitchFamily="2" charset="0"/>
              </a:rPr>
              <a:t>  license:</a:t>
            </a:r>
          </a:p>
          <a:p>
            <a:r>
              <a:rPr lang="en-GB" sz="950" dirty="0">
                <a:latin typeface="Courier" pitchFamily="2" charset="0"/>
              </a:rPr>
              <a:t>    name: MIT</a:t>
            </a:r>
          </a:p>
          <a:p>
            <a:r>
              <a:rPr lang="en-GB" sz="950" dirty="0">
                <a:latin typeface="Courier" pitchFamily="2" charset="0"/>
              </a:rPr>
              <a:t>servers:</a:t>
            </a:r>
          </a:p>
          <a:p>
            <a:r>
              <a:rPr lang="en-GB" sz="950" dirty="0">
                <a:latin typeface="Courier" pitchFamily="2" charset="0"/>
              </a:rPr>
              <a:t>  - </a:t>
            </a:r>
            <a:r>
              <a:rPr lang="en-GB" sz="950" dirty="0" err="1">
                <a:latin typeface="Courier" pitchFamily="2" charset="0"/>
              </a:rPr>
              <a:t>url</a:t>
            </a:r>
            <a:r>
              <a:rPr lang="en-GB" sz="950" dirty="0">
                <a:latin typeface="Courier" pitchFamily="2" charset="0"/>
              </a:rPr>
              <a:t>: http://</a:t>
            </a:r>
            <a:r>
              <a:rPr lang="en-GB" sz="950" dirty="0" err="1">
                <a:latin typeface="Courier" pitchFamily="2" charset="0"/>
              </a:rPr>
              <a:t>petstore.swagger.io</a:t>
            </a:r>
            <a:r>
              <a:rPr lang="en-GB" sz="950" dirty="0">
                <a:latin typeface="Courier" pitchFamily="2" charset="0"/>
              </a:rPr>
              <a:t>/v1</a:t>
            </a:r>
          </a:p>
          <a:p>
            <a:r>
              <a:rPr lang="en-GB" sz="950" dirty="0">
                <a:highlight>
                  <a:srgbClr val="FFFF00"/>
                </a:highlight>
                <a:latin typeface="Courier" pitchFamily="2" charset="0"/>
              </a:rPr>
              <a:t>paths:</a:t>
            </a:r>
          </a:p>
          <a:p>
            <a:r>
              <a:rPr lang="en-GB" sz="950" dirty="0">
                <a:highlight>
                  <a:srgbClr val="FFFF00"/>
                </a:highlight>
                <a:latin typeface="Courier" pitchFamily="2" charset="0"/>
              </a:rPr>
              <a:t>  /pets:</a:t>
            </a:r>
          </a:p>
          <a:p>
            <a:r>
              <a:rPr lang="en-GB" sz="950" dirty="0">
                <a:highlight>
                  <a:srgbClr val="FFFF00"/>
                </a:highlight>
                <a:latin typeface="Courier" pitchFamily="2" charset="0"/>
              </a:rPr>
              <a:t>    get:</a:t>
            </a:r>
          </a:p>
          <a:p>
            <a:r>
              <a:rPr lang="en-GB" sz="950" dirty="0">
                <a:latin typeface="Courier" pitchFamily="2" charset="0"/>
              </a:rPr>
              <a:t>      summary: List all pets</a:t>
            </a:r>
          </a:p>
          <a:p>
            <a:r>
              <a:rPr lang="en-GB" sz="950" dirty="0">
                <a:latin typeface="Courier" pitchFamily="2" charset="0"/>
              </a:rPr>
              <a:t>      </a:t>
            </a:r>
            <a:r>
              <a:rPr lang="en-GB" sz="950" dirty="0" err="1">
                <a:latin typeface="Courier" pitchFamily="2" charset="0"/>
              </a:rPr>
              <a:t>operationId</a:t>
            </a:r>
            <a:r>
              <a:rPr lang="en-GB" sz="950" dirty="0">
                <a:latin typeface="Courier" pitchFamily="2" charset="0"/>
              </a:rPr>
              <a:t>: </a:t>
            </a:r>
            <a:r>
              <a:rPr lang="en-GB" sz="950" dirty="0" err="1">
                <a:latin typeface="Courier" pitchFamily="2" charset="0"/>
              </a:rPr>
              <a:t>listPets</a:t>
            </a:r>
            <a:endParaRPr lang="en-GB" sz="950" dirty="0">
              <a:latin typeface="Courier" pitchFamily="2" charset="0"/>
            </a:endParaRPr>
          </a:p>
          <a:p>
            <a:r>
              <a:rPr lang="en-GB" sz="950" dirty="0">
                <a:latin typeface="Courier" pitchFamily="2" charset="0"/>
              </a:rPr>
              <a:t>      tags:</a:t>
            </a:r>
          </a:p>
          <a:p>
            <a:r>
              <a:rPr lang="en-GB" sz="950" dirty="0">
                <a:latin typeface="Courier" pitchFamily="2" charset="0"/>
              </a:rPr>
              <a:t>        - pets</a:t>
            </a:r>
          </a:p>
          <a:p>
            <a:r>
              <a:rPr lang="en-GB" sz="950" dirty="0">
                <a:highlight>
                  <a:srgbClr val="FFFF00"/>
                </a:highlight>
                <a:latin typeface="Courier" pitchFamily="2" charset="0"/>
              </a:rPr>
              <a:t>      parameters:</a:t>
            </a:r>
          </a:p>
          <a:p>
            <a:r>
              <a:rPr lang="en-GB" sz="950" dirty="0">
                <a:latin typeface="Courier" pitchFamily="2" charset="0"/>
              </a:rPr>
              <a:t>        - name: limit</a:t>
            </a:r>
          </a:p>
          <a:p>
            <a:r>
              <a:rPr lang="en-GB" sz="950" dirty="0">
                <a:latin typeface="Courier" pitchFamily="2" charset="0"/>
              </a:rPr>
              <a:t>          in: query</a:t>
            </a:r>
          </a:p>
          <a:p>
            <a:r>
              <a:rPr lang="en-GB" sz="950" dirty="0">
                <a:latin typeface="Courier" pitchFamily="2" charset="0"/>
              </a:rPr>
              <a:t>          description: How many items to return at one time (max 100)</a:t>
            </a:r>
          </a:p>
          <a:p>
            <a:r>
              <a:rPr lang="en-GB" sz="950" dirty="0">
                <a:latin typeface="Courier" pitchFamily="2" charset="0"/>
              </a:rPr>
              <a:t>          required: false</a:t>
            </a:r>
          </a:p>
          <a:p>
            <a:r>
              <a:rPr lang="en-GB" sz="950" dirty="0">
                <a:latin typeface="Courier" pitchFamily="2" charset="0"/>
              </a:rPr>
              <a:t>          schema:</a:t>
            </a:r>
          </a:p>
          <a:p>
            <a:r>
              <a:rPr lang="en-GB" sz="950" dirty="0">
                <a:latin typeface="Courier" pitchFamily="2" charset="0"/>
              </a:rPr>
              <a:t>            type: integer</a:t>
            </a:r>
          </a:p>
          <a:p>
            <a:r>
              <a:rPr lang="en-GB" sz="950" dirty="0">
                <a:latin typeface="Courier" pitchFamily="2" charset="0"/>
              </a:rPr>
              <a:t>            format: int32</a:t>
            </a:r>
          </a:p>
          <a:p>
            <a:r>
              <a:rPr lang="en-GB" sz="950" dirty="0">
                <a:latin typeface="Courier" pitchFamily="2" charset="0"/>
              </a:rPr>
              <a:t>      </a:t>
            </a:r>
            <a:r>
              <a:rPr lang="en-GB" sz="950" dirty="0">
                <a:highlight>
                  <a:srgbClr val="FFFF00"/>
                </a:highlight>
                <a:latin typeface="Courier" pitchFamily="2" charset="0"/>
              </a:rPr>
              <a:t>responses:</a:t>
            </a:r>
          </a:p>
          <a:p>
            <a:r>
              <a:rPr lang="en-GB" sz="950" dirty="0">
                <a:latin typeface="Courier" pitchFamily="2" charset="0"/>
              </a:rPr>
              <a:t>        '200':</a:t>
            </a:r>
          </a:p>
          <a:p>
            <a:r>
              <a:rPr lang="en-GB" sz="950" dirty="0">
                <a:latin typeface="Courier" pitchFamily="2" charset="0"/>
              </a:rPr>
              <a:t>          description: A paged array of pets</a:t>
            </a:r>
          </a:p>
          <a:p>
            <a:r>
              <a:rPr lang="en-GB" sz="950" dirty="0">
                <a:latin typeface="Courier" pitchFamily="2" charset="0"/>
              </a:rPr>
              <a:t>          headers:</a:t>
            </a:r>
          </a:p>
          <a:p>
            <a:r>
              <a:rPr lang="en-GB" sz="950" dirty="0">
                <a:latin typeface="Courier" pitchFamily="2" charset="0"/>
              </a:rPr>
              <a:t>            x-next:</a:t>
            </a:r>
          </a:p>
          <a:p>
            <a:r>
              <a:rPr lang="en-GB" sz="950" dirty="0">
                <a:latin typeface="Courier" pitchFamily="2" charset="0"/>
              </a:rPr>
              <a:t>              description: A link to the next page of responses</a:t>
            </a:r>
          </a:p>
          <a:p>
            <a:r>
              <a:rPr lang="en-GB" sz="950" dirty="0">
                <a:latin typeface="Courier" pitchFamily="2" charset="0"/>
              </a:rPr>
              <a:t>              schema:</a:t>
            </a:r>
          </a:p>
          <a:p>
            <a:r>
              <a:rPr lang="en-GB" sz="950" dirty="0">
                <a:latin typeface="Courier" pitchFamily="2" charset="0"/>
              </a:rPr>
              <a:t>                type: string</a:t>
            </a:r>
          </a:p>
          <a:p>
            <a:r>
              <a:rPr lang="en-GB" sz="950" dirty="0">
                <a:latin typeface="Courier" pitchFamily="2" charset="0"/>
              </a:rPr>
              <a:t>          content:</a:t>
            </a:r>
          </a:p>
          <a:p>
            <a:r>
              <a:rPr lang="en-GB" sz="950" dirty="0">
                <a:latin typeface="Courier" pitchFamily="2" charset="0"/>
              </a:rPr>
              <a:t>            application/json:    </a:t>
            </a:r>
          </a:p>
          <a:p>
            <a:r>
              <a:rPr lang="en-GB" sz="950" dirty="0">
                <a:highlight>
                  <a:srgbClr val="FFFF00"/>
                </a:highlight>
                <a:latin typeface="Courier" pitchFamily="2" charset="0"/>
              </a:rPr>
              <a:t>              schema:</a:t>
            </a:r>
          </a:p>
          <a:p>
            <a:r>
              <a:rPr lang="en-GB" sz="950" dirty="0">
                <a:highlight>
                  <a:srgbClr val="FFFF00"/>
                </a:highlight>
                <a:latin typeface="Courier" pitchFamily="2" charset="0"/>
              </a:rPr>
              <a:t>                $ref: "#/components/schemas/Pets"</a:t>
            </a:r>
          </a:p>
          <a:p>
            <a:r>
              <a:rPr lang="en-GB" sz="950" dirty="0">
                <a:latin typeface="Courier" pitchFamily="2" charset="0"/>
              </a:rPr>
              <a:t>        default:</a:t>
            </a:r>
          </a:p>
          <a:p>
            <a:r>
              <a:rPr lang="en-GB" sz="950" dirty="0">
                <a:latin typeface="Courier" pitchFamily="2" charset="0"/>
              </a:rPr>
              <a:t>          description: unexpected error</a:t>
            </a:r>
          </a:p>
          <a:p>
            <a:r>
              <a:rPr lang="en-GB" sz="950" dirty="0">
                <a:latin typeface="Courier" pitchFamily="2" charset="0"/>
              </a:rPr>
              <a:t>          content:</a:t>
            </a:r>
          </a:p>
          <a:p>
            <a:r>
              <a:rPr lang="en-GB" sz="950" dirty="0">
                <a:latin typeface="Courier" pitchFamily="2" charset="0"/>
              </a:rPr>
              <a:t>            application/json:</a:t>
            </a:r>
          </a:p>
          <a:p>
            <a:r>
              <a:rPr lang="en-GB" sz="950" dirty="0">
                <a:latin typeface="Courier" pitchFamily="2" charset="0"/>
              </a:rPr>
              <a:t>              schema:</a:t>
            </a:r>
          </a:p>
          <a:p>
            <a:r>
              <a:rPr lang="en-GB" sz="950" dirty="0">
                <a:latin typeface="Courier" pitchFamily="2" charset="0"/>
              </a:rPr>
              <a:t>                $ref: "#/components/schemas/Error"</a:t>
            </a:r>
          </a:p>
        </p:txBody>
      </p:sp>
      <p:sp>
        <p:nvSpPr>
          <p:cNvPr id="13" name="TextBox 12">
            <a:extLst>
              <a:ext uri="{FF2B5EF4-FFF2-40B4-BE49-F238E27FC236}">
                <a16:creationId xmlns:a16="http://schemas.microsoft.com/office/drawing/2014/main" id="{CB3EE6F8-AB92-B045-8E1C-5416DF8A1EBE}"/>
              </a:ext>
            </a:extLst>
          </p:cNvPr>
          <p:cNvSpPr txBox="1"/>
          <p:nvPr/>
        </p:nvSpPr>
        <p:spPr>
          <a:xfrm>
            <a:off x="543502" y="3627475"/>
            <a:ext cx="2051932" cy="2285241"/>
          </a:xfrm>
          <a:prstGeom prst="rect">
            <a:avLst/>
          </a:prstGeom>
          <a:noFill/>
          <a:ln>
            <a:solidFill>
              <a:schemeClr val="accent1"/>
            </a:solidFill>
            <a:prstDash val="lgDash"/>
          </a:ln>
        </p:spPr>
        <p:txBody>
          <a:bodyPr wrap="square" rtlCol="0">
            <a:spAutoFit/>
          </a:bodyPr>
          <a:lstStyle/>
          <a:p>
            <a:r>
              <a:rPr lang="en-GB" sz="950" dirty="0">
                <a:highlight>
                  <a:srgbClr val="FFFF00"/>
                </a:highlight>
                <a:latin typeface="Courier" pitchFamily="2" charset="0"/>
              </a:rPr>
              <a:t>components:</a:t>
            </a:r>
          </a:p>
          <a:p>
            <a:r>
              <a:rPr lang="en-GB" sz="950" dirty="0">
                <a:highlight>
                  <a:srgbClr val="FFFF00"/>
                </a:highlight>
                <a:latin typeface="Courier" pitchFamily="2" charset="0"/>
              </a:rPr>
              <a:t>  schemas:</a:t>
            </a:r>
          </a:p>
          <a:p>
            <a:r>
              <a:rPr lang="en-GB" sz="950" dirty="0">
                <a:latin typeface="Courier" pitchFamily="2" charset="0"/>
              </a:rPr>
              <a:t>    Pet:</a:t>
            </a:r>
          </a:p>
          <a:p>
            <a:r>
              <a:rPr lang="en-GB" sz="950" dirty="0">
                <a:latin typeface="Courier" pitchFamily="2" charset="0"/>
              </a:rPr>
              <a:t>      type: object</a:t>
            </a:r>
          </a:p>
          <a:p>
            <a:r>
              <a:rPr lang="en-GB" sz="950" dirty="0">
                <a:latin typeface="Courier" pitchFamily="2" charset="0"/>
              </a:rPr>
              <a:t>      required:</a:t>
            </a:r>
          </a:p>
          <a:p>
            <a:r>
              <a:rPr lang="en-GB" sz="950" dirty="0">
                <a:highlight>
                  <a:srgbClr val="FFFF00"/>
                </a:highlight>
                <a:latin typeface="Courier" pitchFamily="2" charset="0"/>
              </a:rPr>
              <a:t>        - id</a:t>
            </a:r>
          </a:p>
          <a:p>
            <a:r>
              <a:rPr lang="en-GB" sz="950" dirty="0">
                <a:latin typeface="Courier" pitchFamily="2" charset="0"/>
              </a:rPr>
              <a:t>        - name</a:t>
            </a:r>
          </a:p>
          <a:p>
            <a:r>
              <a:rPr lang="en-GB" sz="950" dirty="0">
                <a:latin typeface="Courier" pitchFamily="2" charset="0"/>
              </a:rPr>
              <a:t>      properties:</a:t>
            </a:r>
          </a:p>
          <a:p>
            <a:r>
              <a:rPr lang="en-GB" sz="950" dirty="0">
                <a:highlight>
                  <a:srgbClr val="FFFF00"/>
                </a:highlight>
                <a:latin typeface="Courier" pitchFamily="2" charset="0"/>
              </a:rPr>
              <a:t>        id:</a:t>
            </a:r>
          </a:p>
          <a:p>
            <a:r>
              <a:rPr lang="en-GB" sz="950" dirty="0">
                <a:highlight>
                  <a:srgbClr val="FFFF00"/>
                </a:highlight>
                <a:latin typeface="Courier" pitchFamily="2" charset="0"/>
              </a:rPr>
              <a:t>          type: integer</a:t>
            </a:r>
          </a:p>
          <a:p>
            <a:r>
              <a:rPr lang="en-GB" sz="950" dirty="0">
                <a:highlight>
                  <a:srgbClr val="FFFF00"/>
                </a:highlight>
                <a:latin typeface="Courier" pitchFamily="2" charset="0"/>
              </a:rPr>
              <a:t>          format: int64</a:t>
            </a:r>
          </a:p>
          <a:p>
            <a:r>
              <a:rPr lang="en-GB" sz="950" dirty="0">
                <a:latin typeface="Courier" pitchFamily="2" charset="0"/>
              </a:rPr>
              <a:t>        name:</a:t>
            </a:r>
          </a:p>
          <a:p>
            <a:r>
              <a:rPr lang="en-GB" sz="950" dirty="0">
                <a:latin typeface="Courier" pitchFamily="2" charset="0"/>
              </a:rPr>
              <a:t>          type: string</a:t>
            </a:r>
          </a:p>
          <a:p>
            <a:r>
              <a:rPr lang="en-GB" sz="950" dirty="0">
                <a:latin typeface="Courier" pitchFamily="2" charset="0"/>
              </a:rPr>
              <a:t>        tag:</a:t>
            </a:r>
          </a:p>
          <a:p>
            <a:r>
              <a:rPr lang="en-GB" sz="950" dirty="0">
                <a:latin typeface="Courier" pitchFamily="2" charset="0"/>
              </a:rPr>
              <a:t>          type: string</a:t>
            </a:r>
          </a:p>
        </p:txBody>
      </p:sp>
      <p:sp>
        <p:nvSpPr>
          <p:cNvPr id="5" name="Right Arrow 4">
            <a:extLst>
              <a:ext uri="{FF2B5EF4-FFF2-40B4-BE49-F238E27FC236}">
                <a16:creationId xmlns:a16="http://schemas.microsoft.com/office/drawing/2014/main" id="{EC66DA6E-19CB-564C-A65A-260DE1FC68C2}"/>
              </a:ext>
            </a:extLst>
          </p:cNvPr>
          <p:cNvSpPr/>
          <p:nvPr/>
        </p:nvSpPr>
        <p:spPr>
          <a:xfrm>
            <a:off x="3041681" y="1326454"/>
            <a:ext cx="2528047" cy="237320"/>
          </a:xfrm>
          <a:prstGeom prst="rightArrow">
            <a:avLst>
              <a:gd name="adj1" fmla="val 50000"/>
              <a:gd name="adj2" fmla="val 201538"/>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ight Arrow 14">
            <a:extLst>
              <a:ext uri="{FF2B5EF4-FFF2-40B4-BE49-F238E27FC236}">
                <a16:creationId xmlns:a16="http://schemas.microsoft.com/office/drawing/2014/main" id="{C665ACB6-F986-564B-8FD3-C807FF66281E}"/>
              </a:ext>
            </a:extLst>
          </p:cNvPr>
          <p:cNvSpPr/>
          <p:nvPr/>
        </p:nvSpPr>
        <p:spPr>
          <a:xfrm rot="5400000">
            <a:off x="1001451" y="2879682"/>
            <a:ext cx="1136035" cy="238576"/>
          </a:xfrm>
          <a:prstGeom prst="rightArrow">
            <a:avLst>
              <a:gd name="adj1" fmla="val 50000"/>
              <a:gd name="adj2" fmla="val 201538"/>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5">
            <a:extLst>
              <a:ext uri="{FF2B5EF4-FFF2-40B4-BE49-F238E27FC236}">
                <a16:creationId xmlns:a16="http://schemas.microsoft.com/office/drawing/2014/main" id="{0B736248-5855-AC42-B0C8-6C1BA60C680A}"/>
              </a:ext>
            </a:extLst>
          </p:cNvPr>
          <p:cNvPicPr>
            <a:picLocks noChangeAspect="1"/>
          </p:cNvPicPr>
          <p:nvPr/>
        </p:nvPicPr>
        <p:blipFill>
          <a:blip r:embed="rId4"/>
          <a:stretch>
            <a:fillRect/>
          </a:stretch>
        </p:blipFill>
        <p:spPr>
          <a:xfrm>
            <a:off x="11369837" y="215809"/>
            <a:ext cx="601696" cy="596371"/>
          </a:xfrm>
          <a:prstGeom prst="rect">
            <a:avLst/>
          </a:prstGeom>
        </p:spPr>
      </p:pic>
    </p:spTree>
    <p:extLst>
      <p:ext uri="{BB962C8B-B14F-4D97-AF65-F5344CB8AC3E}">
        <p14:creationId xmlns:p14="http://schemas.microsoft.com/office/powerpoint/2010/main" val="3602252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 calcmode="lin" valueType="num">
                                      <p:cBhvr additive="base">
                                        <p:cTn id="7" dur="3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300"/>
                                        <p:tgtEl>
                                          <p:spTgt spid="15"/>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dissolve">
                                      <p:cBhvr>
                                        <p:cTn id="16"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SWAGGER</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a:latin typeface="Arial" panose="020B0604020202020204" pitchFamily="34" charset="0"/>
                <a:cs typeface="Arial" panose="020B0604020202020204" pitchFamily="34" charset="0"/>
              </a:rPr>
              <a:t>Tooling</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10/09/2021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dirty="0">
                <a:solidFill>
                  <a:srgbClr val="70267D"/>
                </a:solidFill>
              </a:rPr>
              <a:t>// </a:t>
            </a:r>
            <a:r>
              <a:rPr lang="en-GB" dirty="0" err="1">
                <a:solidFill>
                  <a:srgbClr val="70267D"/>
                </a:solidFill>
              </a:rPr>
              <a:t>OpenAPI</a:t>
            </a:r>
            <a:r>
              <a:rPr lang="en-GB" dirty="0">
                <a:solidFill>
                  <a:srgbClr val="70267D"/>
                </a:solidFill>
              </a:rPr>
              <a:t>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39</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i="1" dirty="0">
                <a:latin typeface="Arial" panose="020B0604020202020204" pitchFamily="34" charset="0"/>
                <a:cs typeface="Arial" panose="020B0604020202020204" pitchFamily="34" charset="0"/>
              </a:rPr>
              <a:t>Swagger</a:t>
            </a:r>
            <a:endParaRPr lang="en-GB" sz="18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0987609F-A550-9348-BAE0-B9ECDB7884C2}"/>
              </a:ext>
            </a:extLst>
          </p:cNvPr>
          <p:cNvPicPr>
            <a:picLocks noChangeAspect="1"/>
          </p:cNvPicPr>
          <p:nvPr/>
        </p:nvPicPr>
        <p:blipFill>
          <a:blip r:embed="rId4"/>
          <a:stretch>
            <a:fillRect/>
          </a:stretch>
        </p:blipFill>
        <p:spPr>
          <a:xfrm>
            <a:off x="2092223" y="739137"/>
            <a:ext cx="8718928" cy="5449330"/>
          </a:xfrm>
          <a:prstGeom prst="rect">
            <a:avLst/>
          </a:prstGeom>
        </p:spPr>
      </p:pic>
      <p:pic>
        <p:nvPicPr>
          <p:cNvPr id="4" name="Picture 3">
            <a:extLst>
              <a:ext uri="{FF2B5EF4-FFF2-40B4-BE49-F238E27FC236}">
                <a16:creationId xmlns:a16="http://schemas.microsoft.com/office/drawing/2014/main" id="{4CCD0821-FBDE-894D-87E7-2E72B14CFFF3}"/>
              </a:ext>
            </a:extLst>
          </p:cNvPr>
          <p:cNvPicPr>
            <a:picLocks noChangeAspect="1"/>
          </p:cNvPicPr>
          <p:nvPr/>
        </p:nvPicPr>
        <p:blipFill>
          <a:blip r:embed="rId5"/>
          <a:stretch>
            <a:fillRect/>
          </a:stretch>
        </p:blipFill>
        <p:spPr>
          <a:xfrm>
            <a:off x="11263486" y="249970"/>
            <a:ext cx="635000" cy="635000"/>
          </a:xfrm>
          <a:prstGeom prst="rect">
            <a:avLst/>
          </a:prstGeom>
        </p:spPr>
      </p:pic>
    </p:spTree>
    <p:extLst>
      <p:ext uri="{BB962C8B-B14F-4D97-AF65-F5344CB8AC3E}">
        <p14:creationId xmlns:p14="http://schemas.microsoft.com/office/powerpoint/2010/main" val="466948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SIDE NOTE</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Brain Focus</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10/09/2021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a:solidFill>
                  <a:srgbClr val="70267D"/>
                </a:solidFill>
              </a:rPr>
              <a:t>//  Openapi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4</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800" dirty="0">
              <a:latin typeface="Arial" panose="020B0604020202020204" pitchFamily="34" charset="0"/>
              <a:cs typeface="Arial" panose="020B0604020202020204" pitchFamily="34" charset="0"/>
            </a:endParaRPr>
          </a:p>
        </p:txBody>
      </p:sp>
      <p:pic>
        <p:nvPicPr>
          <p:cNvPr id="14" name="Picture 13" descr="Shape&#10;&#10;Description automatically generated with low confidence">
            <a:extLst>
              <a:ext uri="{FF2B5EF4-FFF2-40B4-BE49-F238E27FC236}">
                <a16:creationId xmlns:a16="http://schemas.microsoft.com/office/drawing/2014/main" id="{2DD5EFA1-BD8E-6844-B3E5-06ADD2425ECB}"/>
              </a:ext>
            </a:extLst>
          </p:cNvPr>
          <p:cNvPicPr>
            <a:picLocks noChangeAspect="1"/>
          </p:cNvPicPr>
          <p:nvPr/>
        </p:nvPicPr>
        <p:blipFill>
          <a:blip r:embed="rId4"/>
          <a:stretch>
            <a:fillRect/>
          </a:stretch>
        </p:blipFill>
        <p:spPr>
          <a:xfrm>
            <a:off x="9753599" y="193063"/>
            <a:ext cx="2153729" cy="1416396"/>
          </a:xfrm>
          <a:prstGeom prst="rect">
            <a:avLst/>
          </a:prstGeom>
        </p:spPr>
      </p:pic>
      <p:pic>
        <p:nvPicPr>
          <p:cNvPr id="5" name="Picture 4" descr="Diagram&#10;&#10;Description automatically generated">
            <a:extLst>
              <a:ext uri="{FF2B5EF4-FFF2-40B4-BE49-F238E27FC236}">
                <a16:creationId xmlns:a16="http://schemas.microsoft.com/office/drawing/2014/main" id="{8A5A9A56-B358-E940-AABF-D0EAC0893EF6}"/>
              </a:ext>
            </a:extLst>
          </p:cNvPr>
          <p:cNvPicPr>
            <a:picLocks noChangeAspect="1"/>
          </p:cNvPicPr>
          <p:nvPr/>
        </p:nvPicPr>
        <p:blipFill>
          <a:blip r:embed="rId5"/>
          <a:stretch>
            <a:fillRect/>
          </a:stretch>
        </p:blipFill>
        <p:spPr>
          <a:xfrm>
            <a:off x="522589" y="1430568"/>
            <a:ext cx="7536598" cy="4710374"/>
          </a:xfrm>
          <a:prstGeom prst="rect">
            <a:avLst/>
          </a:prstGeom>
        </p:spPr>
      </p:pic>
      <p:sp>
        <p:nvSpPr>
          <p:cNvPr id="15" name="Textplatzhalter 8">
            <a:extLst>
              <a:ext uri="{FF2B5EF4-FFF2-40B4-BE49-F238E27FC236}">
                <a16:creationId xmlns:a16="http://schemas.microsoft.com/office/drawing/2014/main" id="{5282B69C-6B39-9E4A-AAB1-ABC432A005AA}"/>
              </a:ext>
            </a:extLst>
          </p:cNvPr>
          <p:cNvSpPr txBox="1">
            <a:spLocks/>
          </p:cNvSpPr>
          <p:nvPr/>
        </p:nvSpPr>
        <p:spPr bwMode="gray">
          <a:xfrm>
            <a:off x="8296485" y="2346585"/>
            <a:ext cx="3613909" cy="40508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dirty="0">
                <a:latin typeface="Arial" panose="020B0604020202020204" pitchFamily="34" charset="0"/>
                <a:cs typeface="Arial" panose="020B0604020202020204" pitchFamily="34" charset="0"/>
                <a:hlinkClick r:id="rId6"/>
              </a:rPr>
              <a:t>https://www.euronatur.org/en/what-we-do/endangered-species/wolf/wolves-in-europe/</a:t>
            </a:r>
            <a:endParaRPr lang="en-GB" sz="1200" dirty="0">
              <a:latin typeface="Arial" panose="020B0604020202020204" pitchFamily="34" charset="0"/>
              <a:cs typeface="Arial" panose="020B0604020202020204" pitchFamily="34" charset="0"/>
            </a:endParaRPr>
          </a:p>
          <a:p>
            <a:endParaRPr lang="en-GB" sz="1200" dirty="0">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09650EBE-E6A2-A345-97EE-FD2C090F2439}"/>
              </a:ext>
            </a:extLst>
          </p:cNvPr>
          <p:cNvPicPr>
            <a:picLocks noChangeAspect="1"/>
          </p:cNvPicPr>
          <p:nvPr/>
        </p:nvPicPr>
        <p:blipFill>
          <a:blip r:embed="rId7"/>
          <a:stretch>
            <a:fillRect/>
          </a:stretch>
        </p:blipFill>
        <p:spPr>
          <a:xfrm>
            <a:off x="8373444" y="1911501"/>
            <a:ext cx="3079750" cy="349250"/>
          </a:xfrm>
          <a:prstGeom prst="rect">
            <a:avLst/>
          </a:prstGeom>
        </p:spPr>
      </p:pic>
      <p:pic>
        <p:nvPicPr>
          <p:cNvPr id="3" name="Picture 2" descr="A picture containing text, newspaper, screenshot&#10;&#10;Description automatically generated">
            <a:extLst>
              <a:ext uri="{FF2B5EF4-FFF2-40B4-BE49-F238E27FC236}">
                <a16:creationId xmlns:a16="http://schemas.microsoft.com/office/drawing/2014/main" id="{F22A4499-6A42-6A49-B3E9-E17970FF8CA7}"/>
              </a:ext>
            </a:extLst>
          </p:cNvPr>
          <p:cNvPicPr>
            <a:picLocks noChangeAspect="1"/>
          </p:cNvPicPr>
          <p:nvPr/>
        </p:nvPicPr>
        <p:blipFill>
          <a:blip r:embed="rId8"/>
          <a:stretch>
            <a:fillRect/>
          </a:stretch>
        </p:blipFill>
        <p:spPr>
          <a:xfrm>
            <a:off x="10258398" y="4435343"/>
            <a:ext cx="1587500" cy="1828800"/>
          </a:xfrm>
          <a:prstGeom prst="rect">
            <a:avLst/>
          </a:prstGeom>
        </p:spPr>
      </p:pic>
      <p:pic>
        <p:nvPicPr>
          <p:cNvPr id="13" name="Picture 12" descr="A picture containing text, newspaper, screenshot, receipt&#10;&#10;Description automatically generated">
            <a:extLst>
              <a:ext uri="{FF2B5EF4-FFF2-40B4-BE49-F238E27FC236}">
                <a16:creationId xmlns:a16="http://schemas.microsoft.com/office/drawing/2014/main" id="{4D55507D-F47D-904A-9C62-783A849BEDBF}"/>
              </a:ext>
            </a:extLst>
          </p:cNvPr>
          <p:cNvPicPr>
            <a:picLocks noChangeAspect="1"/>
          </p:cNvPicPr>
          <p:nvPr/>
        </p:nvPicPr>
        <p:blipFill>
          <a:blip r:embed="rId9"/>
          <a:stretch>
            <a:fillRect/>
          </a:stretch>
        </p:blipFill>
        <p:spPr>
          <a:xfrm>
            <a:off x="8602799" y="3089366"/>
            <a:ext cx="1587500" cy="1828800"/>
          </a:xfrm>
          <a:prstGeom prst="rect">
            <a:avLst/>
          </a:prstGeom>
        </p:spPr>
      </p:pic>
    </p:spTree>
    <p:extLst>
      <p:ext uri="{BB962C8B-B14F-4D97-AF65-F5344CB8AC3E}">
        <p14:creationId xmlns:p14="http://schemas.microsoft.com/office/powerpoint/2010/main" val="2476132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0-#ppt_w/2"/>
                                          </p:val>
                                        </p:tav>
                                        <p:tav tm="100000">
                                          <p:val>
                                            <p:strVal val="#ppt_x"/>
                                          </p:val>
                                        </p:tav>
                                      </p:tavLst>
                                    </p:anim>
                                    <p:anim calcmode="lin" valueType="num">
                                      <p:cBhvr additive="base">
                                        <p:cTn id="26"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0-#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a:solidFill>
                  <a:srgbClr val="70267D"/>
                </a:solidFill>
                <a:latin typeface="Arial" panose="020B0604020202020204" pitchFamily="34" charset="0"/>
                <a:cs typeface="Arial" panose="020B0604020202020204" pitchFamily="34" charset="0"/>
              </a:rPr>
              <a:t>OPENAPI GENERATOR</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Tooling</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10/09/2021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dirty="0">
                <a:solidFill>
                  <a:srgbClr val="70267D"/>
                </a:solidFill>
              </a:rPr>
              <a:t>// </a:t>
            </a:r>
            <a:r>
              <a:rPr lang="en-GB" dirty="0" err="1">
                <a:solidFill>
                  <a:srgbClr val="70267D"/>
                </a:solidFill>
              </a:rPr>
              <a:t>OpenAPI</a:t>
            </a:r>
            <a:r>
              <a:rPr lang="en-GB" dirty="0">
                <a:solidFill>
                  <a:srgbClr val="70267D"/>
                </a:solidFill>
              </a:rPr>
              <a:t>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40</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latin typeface="Arial" panose="020B0604020202020204" pitchFamily="34" charset="0"/>
                <a:cs typeface="Arial" panose="020B0604020202020204" pitchFamily="34" charset="0"/>
              </a:rPr>
              <a:t>Given an </a:t>
            </a:r>
            <a:r>
              <a:rPr lang="en-GB" sz="1800" dirty="0" err="1">
                <a:latin typeface="Arial" panose="020B0604020202020204" pitchFamily="34" charset="0"/>
                <a:cs typeface="Arial" panose="020B0604020202020204" pitchFamily="34" charset="0"/>
              </a:rPr>
              <a:t>OpenAPI</a:t>
            </a:r>
            <a:r>
              <a:rPr lang="en-GB" sz="1800" dirty="0">
                <a:latin typeface="Arial" panose="020B0604020202020204" pitchFamily="34" charset="0"/>
                <a:cs typeface="Arial" panose="020B0604020202020204" pitchFamily="34" charset="0"/>
              </a:rPr>
              <a:t> Spec, and using an </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 Generator</a:t>
            </a:r>
            <a:r>
              <a:rPr lang="en-GB" sz="1800" dirty="0">
                <a:latin typeface="Arial" panose="020B0604020202020204" pitchFamily="34" charset="0"/>
                <a:cs typeface="Arial" panose="020B0604020202020204" pitchFamily="34" charset="0"/>
              </a:rPr>
              <a:t> you can generate</a:t>
            </a:r>
            <a:r>
              <a:rPr lang="bg-BG" sz="1800" dirty="0">
                <a:latin typeface="Arial" panose="020B0604020202020204" pitchFamily="34" charset="0"/>
                <a:cs typeface="Arial" panose="020B0604020202020204" pitchFamily="34" charset="0"/>
              </a:rPr>
              <a:t>:</a:t>
            </a:r>
          </a:p>
          <a:p>
            <a:pPr marL="0" indent="0">
              <a:buNone/>
            </a:pPr>
            <a:endParaRPr lang="bg-BG"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API client libraries.</a:t>
            </a:r>
            <a:endParaRPr lang="bg-BG" sz="1800" dirty="0">
              <a:latin typeface="Arial" panose="020B0604020202020204" pitchFamily="34" charset="0"/>
              <a:cs typeface="Arial" panose="020B0604020202020204" pitchFamily="34" charset="0"/>
            </a:endParaRP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Server stubs.</a:t>
            </a:r>
            <a:endParaRPr lang="bg-BG" sz="1800" dirty="0">
              <a:latin typeface="Arial" panose="020B0604020202020204" pitchFamily="34" charset="0"/>
              <a:cs typeface="Arial" panose="020B0604020202020204" pitchFamily="34" charset="0"/>
            </a:endParaRP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Documentation.</a:t>
            </a:r>
            <a:endParaRPr lang="bg-BG" sz="1800" dirty="0">
              <a:latin typeface="Arial" panose="020B0604020202020204" pitchFamily="34" charset="0"/>
              <a:cs typeface="Arial" panose="020B0604020202020204" pitchFamily="34" charset="0"/>
            </a:endParaRP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Configuration.</a:t>
            </a:r>
          </a:p>
        </p:txBody>
      </p:sp>
      <p:pic>
        <p:nvPicPr>
          <p:cNvPr id="4" name="Picture 3">
            <a:extLst>
              <a:ext uri="{FF2B5EF4-FFF2-40B4-BE49-F238E27FC236}">
                <a16:creationId xmlns:a16="http://schemas.microsoft.com/office/drawing/2014/main" id="{B770DFD7-3B83-CF45-A467-D7EBD9D4BF7B}"/>
              </a:ext>
            </a:extLst>
          </p:cNvPr>
          <p:cNvPicPr>
            <a:picLocks noChangeAspect="1"/>
          </p:cNvPicPr>
          <p:nvPr/>
        </p:nvPicPr>
        <p:blipFill>
          <a:blip r:embed="rId4"/>
          <a:stretch>
            <a:fillRect/>
          </a:stretch>
        </p:blipFill>
        <p:spPr>
          <a:xfrm>
            <a:off x="3500419" y="1421883"/>
            <a:ext cx="8398067" cy="4611965"/>
          </a:xfrm>
          <a:prstGeom prst="rect">
            <a:avLst/>
          </a:prstGeom>
        </p:spPr>
      </p:pic>
      <p:sp>
        <p:nvSpPr>
          <p:cNvPr id="14" name="Rectangle 13">
            <a:extLst>
              <a:ext uri="{FF2B5EF4-FFF2-40B4-BE49-F238E27FC236}">
                <a16:creationId xmlns:a16="http://schemas.microsoft.com/office/drawing/2014/main" id="{E7D65E42-B137-FA45-873B-923CE304134C}"/>
              </a:ext>
            </a:extLst>
          </p:cNvPr>
          <p:cNvSpPr/>
          <p:nvPr/>
        </p:nvSpPr>
        <p:spPr>
          <a:xfrm>
            <a:off x="11228173" y="238258"/>
            <a:ext cx="670314" cy="69597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Graphic 2">
            <a:extLst>
              <a:ext uri="{FF2B5EF4-FFF2-40B4-BE49-F238E27FC236}">
                <a16:creationId xmlns:a16="http://schemas.microsoft.com/office/drawing/2014/main" id="{43F0BD78-178D-1042-8A38-735452B9D4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87928" y="300232"/>
            <a:ext cx="560717" cy="560717"/>
          </a:xfrm>
          <a:prstGeom prst="rect">
            <a:avLst/>
          </a:prstGeom>
        </p:spPr>
      </p:pic>
    </p:spTree>
    <p:extLst>
      <p:ext uri="{BB962C8B-B14F-4D97-AF65-F5344CB8AC3E}">
        <p14:creationId xmlns:p14="http://schemas.microsoft.com/office/powerpoint/2010/main" val="1256864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 calcmode="lin" valueType="num">
                                      <p:cBhvr additive="base">
                                        <p:cTn id="7" dur="3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xEl>
                                              <p:pRg st="4" end="4"/>
                                            </p:txEl>
                                          </p:spTgt>
                                        </p:tgtEl>
                                        <p:attrNameLst>
                                          <p:attrName>style.visibility</p:attrName>
                                        </p:attrNameLst>
                                      </p:cBhvr>
                                      <p:to>
                                        <p:strVal val="visible"/>
                                      </p:to>
                                    </p:set>
                                    <p:anim calcmode="lin" valueType="num">
                                      <p:cBhvr additive="base">
                                        <p:cTn id="13" dur="300" fill="hold"/>
                                        <p:tgtEl>
                                          <p:spTgt spid="12">
                                            <p:txEl>
                                              <p:pRg st="4" end="4"/>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2">
                                            <p:txEl>
                                              <p:pRg st="6" end="6"/>
                                            </p:txEl>
                                          </p:spTgt>
                                        </p:tgtEl>
                                        <p:attrNameLst>
                                          <p:attrName>style.visibility</p:attrName>
                                        </p:attrNameLst>
                                      </p:cBhvr>
                                      <p:to>
                                        <p:strVal val="visible"/>
                                      </p:to>
                                    </p:set>
                                    <p:anim calcmode="lin" valueType="num">
                                      <p:cBhvr additive="base">
                                        <p:cTn id="19" dur="300" fill="hold"/>
                                        <p:tgtEl>
                                          <p:spTgt spid="12">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2">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2">
                                            <p:txEl>
                                              <p:pRg st="8" end="8"/>
                                            </p:txEl>
                                          </p:spTgt>
                                        </p:tgtEl>
                                        <p:attrNameLst>
                                          <p:attrName>style.visibility</p:attrName>
                                        </p:attrNameLst>
                                      </p:cBhvr>
                                      <p:to>
                                        <p:strVal val="visible"/>
                                      </p:to>
                                    </p:set>
                                    <p:anim calcmode="lin" valueType="num">
                                      <p:cBhvr additive="base">
                                        <p:cTn id="25" dur="300" fill="hold"/>
                                        <p:tgtEl>
                                          <p:spTgt spid="12">
                                            <p:txEl>
                                              <p:pRg st="8" end="8"/>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2">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a:solidFill>
                  <a:srgbClr val="70267D"/>
                </a:solidFill>
                <a:latin typeface="Arial" panose="020B0604020202020204" pitchFamily="34" charset="0"/>
                <a:cs typeface="Arial" panose="020B0604020202020204" pitchFamily="34" charset="0"/>
              </a:rPr>
              <a:t>ATLASSIAN OPENAPI VALIDATOR</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a:latin typeface="Arial" panose="020B0604020202020204" pitchFamily="34" charset="0"/>
                <a:cs typeface="Arial" panose="020B0604020202020204" pitchFamily="34" charset="0"/>
              </a:rPr>
              <a:t>Tooling</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10/09/2021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dirty="0">
                <a:solidFill>
                  <a:srgbClr val="70267D"/>
                </a:solidFill>
              </a:rPr>
              <a:t>// </a:t>
            </a:r>
            <a:r>
              <a:rPr lang="en-GB" dirty="0" err="1">
                <a:solidFill>
                  <a:srgbClr val="70267D"/>
                </a:solidFill>
              </a:rPr>
              <a:t>OpenAPI</a:t>
            </a:r>
            <a:r>
              <a:rPr lang="en-GB" dirty="0">
                <a:solidFill>
                  <a:srgbClr val="70267D"/>
                </a:solidFill>
              </a:rPr>
              <a:t>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41</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latin typeface="Arial" panose="020B0604020202020204" pitchFamily="34" charset="0"/>
                <a:cs typeface="Arial" panose="020B0604020202020204" pitchFamily="34" charset="0"/>
              </a:rPr>
              <a:t>After spending a bit of time researching how can I do request and response validation for our existing APIs, without having to re-write all tests, write a whole new suite of tests, or write a small project or library to do the work, I found the answer!</a:t>
            </a:r>
          </a:p>
          <a:p>
            <a:pPr marL="0" indent="0">
              <a:buNone/>
            </a:pPr>
            <a:endParaRPr lang="en-GB" sz="1800" b="1" i="1" dirty="0">
              <a:latin typeface="Arial" panose="020B0604020202020204" pitchFamily="34" charset="0"/>
              <a:cs typeface="Arial" panose="020B0604020202020204" pitchFamily="34" charset="0"/>
            </a:endParaRPr>
          </a:p>
          <a:p>
            <a:pPr marL="0" indent="0">
              <a:buNone/>
            </a:pPr>
            <a:r>
              <a:rPr lang="en-GB" sz="1800" b="1" i="1" dirty="0">
                <a:latin typeface="Arial" panose="020B0604020202020204" pitchFamily="34" charset="0"/>
                <a:cs typeface="Arial" panose="020B0604020202020204" pitchFamily="34" charset="0"/>
              </a:rPr>
              <a:t>Atlassian – Request Validator</a:t>
            </a:r>
          </a:p>
          <a:p>
            <a:r>
              <a:rPr lang="en-GB" sz="1800" dirty="0">
                <a:latin typeface="Arial" panose="020B0604020202020204" pitchFamily="34" charset="0"/>
                <a:cs typeface="Arial" panose="020B0604020202020204" pitchFamily="34" charset="0"/>
              </a:rPr>
              <a:t>A Java library for validating HTTP request/responses against an </a:t>
            </a:r>
            <a:r>
              <a:rPr lang="en-GB" sz="1800" dirty="0" err="1">
                <a:latin typeface="Arial" panose="020B0604020202020204" pitchFamily="34" charset="0"/>
                <a:cs typeface="Arial" panose="020B0604020202020204" pitchFamily="34" charset="0"/>
              </a:rPr>
              <a:t>OpenAPI</a:t>
            </a:r>
            <a:r>
              <a:rPr lang="en-GB" sz="1800" dirty="0">
                <a:latin typeface="Arial" panose="020B0604020202020204" pitchFamily="34" charset="0"/>
                <a:cs typeface="Arial" panose="020B0604020202020204" pitchFamily="34" charset="0"/>
              </a:rPr>
              <a:t> specification.</a:t>
            </a:r>
          </a:p>
          <a:p>
            <a:endParaRPr lang="en-GB" sz="1800" dirty="0">
              <a:latin typeface="Arial" panose="020B0604020202020204" pitchFamily="34" charset="0"/>
              <a:cs typeface="Arial" panose="020B0604020202020204" pitchFamily="34" charset="0"/>
            </a:endParaRPr>
          </a:p>
          <a:p>
            <a:pPr marL="0" indent="0">
              <a:buNone/>
            </a:pPr>
            <a:r>
              <a:rPr lang="en-GB" sz="1800" dirty="0">
                <a:latin typeface="Arial" panose="020B0604020202020204" pitchFamily="34" charset="0"/>
                <a:cs typeface="Arial" panose="020B0604020202020204" pitchFamily="34" charset="0"/>
              </a:rPr>
              <a:t>It has several modules for different frameworks and we will be using the following in our Demo:</a:t>
            </a:r>
          </a:p>
          <a:p>
            <a:pPr marL="0" indent="0">
              <a:buNone/>
            </a:pPr>
            <a:endParaRPr lang="en-GB" sz="1800" b="1" i="1" dirty="0">
              <a:latin typeface="Arial" panose="020B0604020202020204" pitchFamily="34" charset="0"/>
              <a:cs typeface="Arial" panose="020B0604020202020204" pitchFamily="34" charset="0"/>
            </a:endParaRPr>
          </a:p>
          <a:p>
            <a:pPr marL="0" indent="0">
              <a:buNone/>
            </a:pPr>
            <a:r>
              <a:rPr lang="en-GB" sz="1800" b="1" i="1" dirty="0">
                <a:latin typeface="Arial" panose="020B0604020202020204" pitchFamily="34" charset="0"/>
                <a:cs typeface="Arial" panose="020B0604020202020204" pitchFamily="34" charset="0"/>
              </a:rPr>
              <a:t>Swagger Request Validator - REST Assured module</a:t>
            </a:r>
          </a:p>
          <a:p>
            <a:r>
              <a:rPr lang="en-GB" sz="1800" dirty="0">
                <a:latin typeface="Arial" panose="020B0604020202020204" pitchFamily="34" charset="0"/>
                <a:cs typeface="Arial" panose="020B0604020202020204" pitchFamily="34" charset="0"/>
              </a:rPr>
              <a:t>It provides integrations with the REST Assured testing library.</a:t>
            </a:r>
          </a:p>
          <a:p>
            <a:pPr marL="0" indent="0">
              <a:buNone/>
            </a:pPr>
            <a:endParaRPr lang="en-GB" sz="18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102CDE36-30B3-E84B-B5C3-4BF735D578E1}"/>
              </a:ext>
            </a:extLst>
          </p:cNvPr>
          <p:cNvPicPr>
            <a:picLocks noChangeAspect="1"/>
          </p:cNvPicPr>
          <p:nvPr/>
        </p:nvPicPr>
        <p:blipFill>
          <a:blip r:embed="rId4"/>
          <a:stretch>
            <a:fillRect/>
          </a:stretch>
        </p:blipFill>
        <p:spPr>
          <a:xfrm>
            <a:off x="8592064" y="-431794"/>
            <a:ext cx="3603005" cy="1891578"/>
          </a:xfrm>
          <a:prstGeom prst="rect">
            <a:avLst/>
          </a:prstGeom>
        </p:spPr>
      </p:pic>
    </p:spTree>
    <p:extLst>
      <p:ext uri="{BB962C8B-B14F-4D97-AF65-F5344CB8AC3E}">
        <p14:creationId xmlns:p14="http://schemas.microsoft.com/office/powerpoint/2010/main" val="333494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 calcmode="lin" valueType="num">
                                      <p:cBhvr additive="base">
                                        <p:cTn id="13" dur="3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2">
                                            <p:txEl>
                                              <p:pRg st="2" end="2"/>
                                            </p:txEl>
                                          </p:spTgt>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anim calcmode="lin" valueType="num">
                                      <p:cBhvr additive="base">
                                        <p:cTn id="17" dur="300" fill="hold"/>
                                        <p:tgtEl>
                                          <p:spTgt spid="12">
                                            <p:txEl>
                                              <p:pRg st="3" end="3"/>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1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12">
                                            <p:txEl>
                                              <p:pRg st="5" end="5"/>
                                            </p:txEl>
                                          </p:spTgt>
                                        </p:tgtEl>
                                        <p:attrNameLst>
                                          <p:attrName>style.visibility</p:attrName>
                                        </p:attrNameLst>
                                      </p:cBhvr>
                                      <p:to>
                                        <p:strVal val="visible"/>
                                      </p:to>
                                    </p:set>
                                    <p:anim calcmode="lin" valueType="num">
                                      <p:cBhvr additive="base">
                                        <p:cTn id="23" dur="300" fill="hold"/>
                                        <p:tgtEl>
                                          <p:spTgt spid="12">
                                            <p:txEl>
                                              <p:pRg st="5" end="5"/>
                                            </p:txEl>
                                          </p:spTgt>
                                        </p:tgtEl>
                                        <p:attrNameLst>
                                          <p:attrName>ppt_x</p:attrName>
                                        </p:attrNameLst>
                                      </p:cBhvr>
                                      <p:tavLst>
                                        <p:tav tm="0">
                                          <p:val>
                                            <p:strVal val="0-#ppt_w/2"/>
                                          </p:val>
                                        </p:tav>
                                        <p:tav tm="100000">
                                          <p:val>
                                            <p:strVal val="#ppt_x"/>
                                          </p:val>
                                        </p:tav>
                                      </p:tavLst>
                                    </p:anim>
                                    <p:anim calcmode="lin" valueType="num">
                                      <p:cBhvr additive="base">
                                        <p:cTn id="24" dur="300" fill="hold"/>
                                        <p:tgtEl>
                                          <p:spTgt spid="12">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2">
                                            <p:txEl>
                                              <p:pRg st="7" end="7"/>
                                            </p:txEl>
                                          </p:spTgt>
                                        </p:tgtEl>
                                        <p:attrNameLst>
                                          <p:attrName>style.visibility</p:attrName>
                                        </p:attrNameLst>
                                      </p:cBhvr>
                                      <p:to>
                                        <p:strVal val="visible"/>
                                      </p:to>
                                    </p:set>
                                    <p:anim calcmode="lin" valueType="num">
                                      <p:cBhvr additive="base">
                                        <p:cTn id="29" dur="300" fill="hold"/>
                                        <p:tgtEl>
                                          <p:spTgt spid="12">
                                            <p:txEl>
                                              <p:pRg st="7" end="7"/>
                                            </p:txEl>
                                          </p:spTgt>
                                        </p:tgtEl>
                                        <p:attrNameLst>
                                          <p:attrName>ppt_x</p:attrName>
                                        </p:attrNameLst>
                                      </p:cBhvr>
                                      <p:tavLst>
                                        <p:tav tm="0">
                                          <p:val>
                                            <p:strVal val="0-#ppt_w/2"/>
                                          </p:val>
                                        </p:tav>
                                        <p:tav tm="100000">
                                          <p:val>
                                            <p:strVal val="#ppt_x"/>
                                          </p:val>
                                        </p:tav>
                                      </p:tavLst>
                                    </p:anim>
                                    <p:anim calcmode="lin" valueType="num">
                                      <p:cBhvr additive="base">
                                        <p:cTn id="30" dur="300" fill="hold"/>
                                        <p:tgtEl>
                                          <p:spTgt spid="12">
                                            <p:txEl>
                                              <p:pRg st="7" end="7"/>
                                            </p:txEl>
                                          </p:spTgt>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12">
                                            <p:txEl>
                                              <p:pRg st="8" end="8"/>
                                            </p:txEl>
                                          </p:spTgt>
                                        </p:tgtEl>
                                        <p:attrNameLst>
                                          <p:attrName>style.visibility</p:attrName>
                                        </p:attrNameLst>
                                      </p:cBhvr>
                                      <p:to>
                                        <p:strVal val="visible"/>
                                      </p:to>
                                    </p:set>
                                    <p:anim calcmode="lin" valueType="num">
                                      <p:cBhvr additive="base">
                                        <p:cTn id="33" dur="300" fill="hold"/>
                                        <p:tgtEl>
                                          <p:spTgt spid="12">
                                            <p:txEl>
                                              <p:pRg st="8" end="8"/>
                                            </p:txEl>
                                          </p:spTgt>
                                        </p:tgtEl>
                                        <p:attrNameLst>
                                          <p:attrName>ppt_x</p:attrName>
                                        </p:attrNameLst>
                                      </p:cBhvr>
                                      <p:tavLst>
                                        <p:tav tm="0">
                                          <p:val>
                                            <p:strVal val="0-#ppt_w/2"/>
                                          </p:val>
                                        </p:tav>
                                        <p:tav tm="100000">
                                          <p:val>
                                            <p:strVal val="#ppt_x"/>
                                          </p:val>
                                        </p:tav>
                                      </p:tavLst>
                                    </p:anim>
                                    <p:anim calcmode="lin" valueType="num">
                                      <p:cBhvr additive="base">
                                        <p:cTn id="34" dur="300" fill="hold"/>
                                        <p:tgtEl>
                                          <p:spTgt spid="12">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a:solidFill>
                  <a:srgbClr val="70267D"/>
                </a:solidFill>
                <a:latin typeface="Arial" panose="020B0604020202020204" pitchFamily="34" charset="0"/>
                <a:cs typeface="Arial" panose="020B0604020202020204" pitchFamily="34" charset="0"/>
              </a:rPr>
              <a:t>FRONTEND OPENAPI VALIDATOR</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a:latin typeface="Arial" panose="020B0604020202020204" pitchFamily="34" charset="0"/>
                <a:cs typeface="Arial" panose="020B0604020202020204" pitchFamily="34" charset="0"/>
              </a:rPr>
              <a:t>Tooling</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10/09/2021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dirty="0">
                <a:solidFill>
                  <a:srgbClr val="70267D"/>
                </a:solidFill>
              </a:rPr>
              <a:t>// </a:t>
            </a:r>
            <a:r>
              <a:rPr lang="en-GB" dirty="0" err="1">
                <a:solidFill>
                  <a:srgbClr val="70267D"/>
                </a:solidFill>
              </a:rPr>
              <a:t>OpenAPI</a:t>
            </a:r>
            <a:r>
              <a:rPr lang="en-GB" dirty="0">
                <a:solidFill>
                  <a:srgbClr val="70267D"/>
                </a:solidFill>
              </a:rPr>
              <a:t>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42</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latin typeface="Arial" panose="020B0604020202020204" pitchFamily="34" charset="0"/>
                <a:cs typeface="Arial" panose="020B0604020202020204" pitchFamily="34" charset="0"/>
              </a:rPr>
              <a:t>Here are a couple of </a:t>
            </a:r>
            <a:r>
              <a:rPr lang="en-GB" sz="1800" dirty="0" err="1">
                <a:latin typeface="Arial" panose="020B0604020202020204" pitchFamily="34" charset="0"/>
                <a:cs typeface="Arial" panose="020B0604020202020204" pitchFamily="34" charset="0"/>
              </a:rPr>
              <a:t>OpenApi</a:t>
            </a:r>
            <a:r>
              <a:rPr lang="en-GB" sz="1800" dirty="0">
                <a:latin typeface="Arial" panose="020B0604020202020204" pitchFamily="34" charset="0"/>
                <a:cs typeface="Arial" panose="020B0604020202020204" pitchFamily="34" charset="0"/>
              </a:rPr>
              <a:t> validators for </a:t>
            </a:r>
            <a:r>
              <a:rPr lang="en-GB" sz="1800" dirty="0" err="1">
                <a:latin typeface="Arial" panose="020B0604020202020204" pitchFamily="34" charset="0"/>
                <a:cs typeface="Arial" panose="020B0604020202020204" pitchFamily="34" charset="0"/>
              </a:rPr>
              <a:t>ExpressJS</a:t>
            </a:r>
            <a:r>
              <a:rPr lang="en-GB" sz="1800" dirty="0">
                <a:latin typeface="Arial" panose="020B0604020202020204" pitchFamily="34" charset="0"/>
                <a:cs typeface="Arial" panose="020B0604020202020204" pitchFamily="34" charset="0"/>
              </a:rPr>
              <a:t> that automatically validate API requests and responses based on an </a:t>
            </a:r>
            <a:r>
              <a:rPr lang="en-GB" sz="1800" dirty="0" err="1">
                <a:latin typeface="Arial" panose="020B0604020202020204" pitchFamily="34" charset="0"/>
                <a:cs typeface="Arial" panose="020B0604020202020204" pitchFamily="34" charset="0"/>
              </a:rPr>
              <a:t>OpenAPI</a:t>
            </a:r>
            <a:r>
              <a:rPr lang="en-GB" sz="1800" dirty="0">
                <a:latin typeface="Arial" panose="020B0604020202020204" pitchFamily="34" charset="0"/>
                <a:cs typeface="Arial" panose="020B0604020202020204" pitchFamily="34" charset="0"/>
              </a:rPr>
              <a:t> spec.</a:t>
            </a:r>
            <a:endParaRPr lang="bg-BG" sz="1800" dirty="0">
              <a:latin typeface="Arial" panose="020B0604020202020204" pitchFamily="34" charset="0"/>
              <a:cs typeface="Arial" panose="020B0604020202020204" pitchFamily="34" charset="0"/>
            </a:endParaRPr>
          </a:p>
          <a:p>
            <a:pPr marL="0" indent="0">
              <a:buNone/>
            </a:pPr>
            <a:endParaRPr lang="en-GB" sz="1800" b="1" i="1"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express-</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-validate (</a:t>
            </a:r>
            <a:r>
              <a:rPr lang="en-GB" sz="1800" dirty="0">
                <a:latin typeface="Arial" panose="020B0604020202020204" pitchFamily="34" charset="0"/>
                <a:cs typeface="Arial" panose="020B0604020202020204" pitchFamily="34" charset="0"/>
                <a:hlinkClick r:id="rId4"/>
              </a:rPr>
              <a:t>https://www.npmjs.com/package/express-openapi-validate</a:t>
            </a:r>
            <a:r>
              <a:rPr lang="en-GB" sz="1800" b="1" i="1" dirty="0">
                <a:latin typeface="Arial" panose="020B0604020202020204" pitchFamily="34" charset="0"/>
                <a:cs typeface="Arial" panose="020B0604020202020204" pitchFamily="34" charset="0"/>
              </a:rPr>
              <a:t>)</a:t>
            </a:r>
            <a:endParaRPr lang="bg-BG" sz="1800" dirty="0">
              <a:latin typeface="Arial" panose="020B0604020202020204" pitchFamily="34" charset="0"/>
              <a:cs typeface="Arial" panose="020B0604020202020204" pitchFamily="34" charset="0"/>
            </a:endParaRPr>
          </a:p>
          <a:p>
            <a:pPr marL="0" indent="0">
              <a:buNone/>
            </a:pPr>
            <a:endParaRPr lang="en-GB" sz="1800"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express-</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-validator (</a:t>
            </a:r>
            <a:r>
              <a:rPr lang="en-GB" sz="1800" dirty="0">
                <a:latin typeface="Arial" panose="020B0604020202020204" pitchFamily="34" charset="0"/>
                <a:cs typeface="Arial" panose="020B0604020202020204" pitchFamily="34" charset="0"/>
                <a:hlinkClick r:id="rId5"/>
              </a:rPr>
              <a:t>https://www.npmjs.com/package/express-openapi-validator</a:t>
            </a:r>
            <a:r>
              <a:rPr lang="en-GB" sz="1800" b="1" i="1" dirty="0">
                <a:latin typeface="Arial" panose="020B0604020202020204" pitchFamily="34" charset="0"/>
                <a:cs typeface="Arial" panose="020B0604020202020204" pitchFamily="34" charset="0"/>
              </a:rPr>
              <a:t>)</a:t>
            </a:r>
            <a:endParaRPr lang="bg-BG" sz="1800" b="1" i="1" dirty="0">
              <a:latin typeface="Arial" panose="020B0604020202020204" pitchFamily="34" charset="0"/>
              <a:cs typeface="Arial" panose="020B0604020202020204" pitchFamily="34" charset="0"/>
            </a:endParaRPr>
          </a:p>
          <a:p>
            <a:pPr marL="0" indent="0">
              <a:buNone/>
            </a:pPr>
            <a:endParaRPr lang="en-GB" sz="1800" dirty="0">
              <a:latin typeface="Arial" panose="020B0604020202020204" pitchFamily="34" charset="0"/>
              <a:cs typeface="Arial" panose="020B0604020202020204" pitchFamily="34" charset="0"/>
            </a:endParaRPr>
          </a:p>
        </p:txBody>
      </p:sp>
      <p:pic>
        <p:nvPicPr>
          <p:cNvPr id="15" name="Picture 14" descr="A picture containing text, clipart&#10;&#10;Description automatically generated">
            <a:extLst>
              <a:ext uri="{FF2B5EF4-FFF2-40B4-BE49-F238E27FC236}">
                <a16:creationId xmlns:a16="http://schemas.microsoft.com/office/drawing/2014/main" id="{8A6DEC8A-C54C-1E41-A6DD-3B0DB6BF21FE}"/>
              </a:ext>
            </a:extLst>
          </p:cNvPr>
          <p:cNvPicPr>
            <a:picLocks noChangeAspect="1"/>
          </p:cNvPicPr>
          <p:nvPr/>
        </p:nvPicPr>
        <p:blipFill>
          <a:blip r:embed="rId6"/>
          <a:stretch>
            <a:fillRect/>
          </a:stretch>
        </p:blipFill>
        <p:spPr>
          <a:xfrm>
            <a:off x="10415492" y="289884"/>
            <a:ext cx="1482994" cy="577196"/>
          </a:xfrm>
          <a:prstGeom prst="rect">
            <a:avLst/>
          </a:prstGeom>
        </p:spPr>
      </p:pic>
    </p:spTree>
    <p:extLst>
      <p:ext uri="{BB962C8B-B14F-4D97-AF65-F5344CB8AC3E}">
        <p14:creationId xmlns:p14="http://schemas.microsoft.com/office/powerpoint/2010/main" val="160725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 calcmode="lin" valueType="num">
                                      <p:cBhvr additive="base">
                                        <p:cTn id="13" dur="3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2">
                                            <p:txEl>
                                              <p:pRg st="2" end="2"/>
                                            </p:txEl>
                                          </p:spTgt>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anim calcmode="lin" valueType="num">
                                      <p:cBhvr additive="base">
                                        <p:cTn id="17" dur="300" fill="hold"/>
                                        <p:tgtEl>
                                          <p:spTgt spid="12">
                                            <p:txEl>
                                              <p:pRg st="4" end="4"/>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12">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OTHERS</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a:latin typeface="Arial" panose="020B0604020202020204" pitchFamily="34" charset="0"/>
                <a:cs typeface="Arial" panose="020B0604020202020204" pitchFamily="34" charset="0"/>
              </a:rPr>
              <a:t>Tooling</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10/09/2021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dirty="0">
                <a:solidFill>
                  <a:srgbClr val="70267D"/>
                </a:solidFill>
              </a:rPr>
              <a:t>// </a:t>
            </a:r>
            <a:r>
              <a:rPr lang="en-GB" dirty="0" err="1">
                <a:solidFill>
                  <a:srgbClr val="70267D"/>
                </a:solidFill>
              </a:rPr>
              <a:t>OpenAPI</a:t>
            </a:r>
            <a:r>
              <a:rPr lang="en-GB" dirty="0">
                <a:solidFill>
                  <a:srgbClr val="70267D"/>
                </a:solidFill>
              </a:rPr>
              <a:t>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43</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i="1" dirty="0">
                <a:latin typeface="Arial" panose="020B0604020202020204" pitchFamily="34" charset="0"/>
                <a:cs typeface="Arial" panose="020B0604020202020204" pitchFamily="34" charset="0"/>
              </a:rPr>
              <a:t>Java</a:t>
            </a:r>
          </a:p>
          <a:p>
            <a:r>
              <a:rPr lang="en-GB" sz="1800" b="1" i="1" dirty="0" err="1">
                <a:latin typeface="Arial" panose="020B0604020202020204" pitchFamily="34" charset="0"/>
                <a:cs typeface="Arial" panose="020B0604020202020204" pitchFamily="34" charset="0"/>
              </a:rPr>
              <a:t>SpringBoot</a:t>
            </a:r>
            <a:endParaRPr lang="en-GB" sz="1800" b="1" i="1"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JavaScript</a:t>
            </a:r>
          </a:p>
          <a:p>
            <a:r>
              <a:rPr lang="en-GB" sz="1800" b="1" i="1" dirty="0">
                <a:latin typeface="Arial" panose="020B0604020202020204" pitchFamily="34" charset="0"/>
                <a:cs typeface="Arial" panose="020B0604020202020204" pitchFamily="34" charset="0"/>
              </a:rPr>
              <a:t>TypeScript</a:t>
            </a:r>
          </a:p>
          <a:p>
            <a:r>
              <a:rPr lang="en-GB" sz="1800" b="1" i="1" dirty="0">
                <a:latin typeface="Arial" panose="020B0604020202020204" pitchFamily="34" charset="0"/>
                <a:cs typeface="Arial" panose="020B0604020202020204" pitchFamily="34" charset="0"/>
              </a:rPr>
              <a:t>Angular</a:t>
            </a:r>
          </a:p>
          <a:p>
            <a:r>
              <a:rPr lang="en-GB" sz="1800" b="1" i="1" dirty="0">
                <a:latin typeface="Arial" panose="020B0604020202020204" pitchFamily="34" charset="0"/>
                <a:cs typeface="Arial" panose="020B0604020202020204" pitchFamily="34" charset="0"/>
              </a:rPr>
              <a:t>MongoDB</a:t>
            </a:r>
          </a:p>
          <a:p>
            <a:r>
              <a:rPr lang="en-GB" sz="1800" b="1" i="1" dirty="0">
                <a:latin typeface="Arial" panose="020B0604020202020204" pitchFamily="34" charset="0"/>
                <a:cs typeface="Arial" panose="020B0604020202020204" pitchFamily="34" charset="0"/>
              </a:rPr>
              <a:t>Docker</a:t>
            </a:r>
          </a:p>
        </p:txBody>
      </p:sp>
      <p:pic>
        <p:nvPicPr>
          <p:cNvPr id="3" name="Picture 2" descr="A red and white logo&#10;&#10;Description automatically generated with low confidence">
            <a:extLst>
              <a:ext uri="{FF2B5EF4-FFF2-40B4-BE49-F238E27FC236}">
                <a16:creationId xmlns:a16="http://schemas.microsoft.com/office/drawing/2014/main" id="{C9405BF5-414C-A247-8DF0-D4BFF5CCF590}"/>
              </a:ext>
            </a:extLst>
          </p:cNvPr>
          <p:cNvPicPr>
            <a:picLocks noChangeAspect="1"/>
          </p:cNvPicPr>
          <p:nvPr/>
        </p:nvPicPr>
        <p:blipFill>
          <a:blip r:embed="rId4"/>
          <a:stretch>
            <a:fillRect/>
          </a:stretch>
        </p:blipFill>
        <p:spPr>
          <a:xfrm>
            <a:off x="9286055" y="1685442"/>
            <a:ext cx="1166945" cy="1166945"/>
          </a:xfrm>
          <a:prstGeom prst="rect">
            <a:avLst/>
          </a:prstGeom>
        </p:spPr>
      </p:pic>
      <p:pic>
        <p:nvPicPr>
          <p:cNvPr id="15" name="Picture 14" descr="Logo&#10;&#10;Description automatically generated">
            <a:extLst>
              <a:ext uri="{FF2B5EF4-FFF2-40B4-BE49-F238E27FC236}">
                <a16:creationId xmlns:a16="http://schemas.microsoft.com/office/drawing/2014/main" id="{4BE17390-2A54-8246-9F87-A2AE7E40FA38}"/>
              </a:ext>
            </a:extLst>
          </p:cNvPr>
          <p:cNvPicPr>
            <a:picLocks noChangeAspect="1"/>
          </p:cNvPicPr>
          <p:nvPr/>
        </p:nvPicPr>
        <p:blipFill>
          <a:blip r:embed="rId5"/>
          <a:stretch>
            <a:fillRect/>
          </a:stretch>
        </p:blipFill>
        <p:spPr>
          <a:xfrm>
            <a:off x="7404632" y="2062691"/>
            <a:ext cx="901288" cy="901288"/>
          </a:xfrm>
          <a:prstGeom prst="rect">
            <a:avLst/>
          </a:prstGeom>
        </p:spPr>
      </p:pic>
      <p:pic>
        <p:nvPicPr>
          <p:cNvPr id="17" name="Graphic 16">
            <a:extLst>
              <a:ext uri="{FF2B5EF4-FFF2-40B4-BE49-F238E27FC236}">
                <a16:creationId xmlns:a16="http://schemas.microsoft.com/office/drawing/2014/main" id="{32254BD0-BD79-344D-A4FB-FD3BA35D048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70519" y="657239"/>
            <a:ext cx="1166945" cy="1166945"/>
          </a:xfrm>
          <a:prstGeom prst="rect">
            <a:avLst/>
          </a:prstGeom>
        </p:spPr>
      </p:pic>
      <p:pic>
        <p:nvPicPr>
          <p:cNvPr id="18" name="Graphic 17">
            <a:extLst>
              <a:ext uri="{FF2B5EF4-FFF2-40B4-BE49-F238E27FC236}">
                <a16:creationId xmlns:a16="http://schemas.microsoft.com/office/drawing/2014/main" id="{E4228895-A226-364C-B307-41653D29B14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35087" y="2144589"/>
            <a:ext cx="921825" cy="1747415"/>
          </a:xfrm>
          <a:prstGeom prst="rect">
            <a:avLst/>
          </a:prstGeom>
        </p:spPr>
      </p:pic>
      <p:pic>
        <p:nvPicPr>
          <p:cNvPr id="5" name="Graphic 4">
            <a:extLst>
              <a:ext uri="{FF2B5EF4-FFF2-40B4-BE49-F238E27FC236}">
                <a16:creationId xmlns:a16="http://schemas.microsoft.com/office/drawing/2014/main" id="{A9E5B973-4033-FE41-904C-DD7A17E66A3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55277" y="3744447"/>
            <a:ext cx="901287" cy="901287"/>
          </a:xfrm>
          <a:prstGeom prst="rect">
            <a:avLst/>
          </a:prstGeom>
        </p:spPr>
      </p:pic>
      <p:pic>
        <p:nvPicPr>
          <p:cNvPr id="13" name="Picture 12">
            <a:extLst>
              <a:ext uri="{FF2B5EF4-FFF2-40B4-BE49-F238E27FC236}">
                <a16:creationId xmlns:a16="http://schemas.microsoft.com/office/drawing/2014/main" id="{CBF57547-97F7-8D45-BA77-570F73D9DCD8}"/>
              </a:ext>
            </a:extLst>
          </p:cNvPr>
          <p:cNvPicPr>
            <a:picLocks noChangeAspect="1"/>
          </p:cNvPicPr>
          <p:nvPr/>
        </p:nvPicPr>
        <p:blipFill>
          <a:blip r:embed="rId12"/>
          <a:stretch>
            <a:fillRect/>
          </a:stretch>
        </p:blipFill>
        <p:spPr>
          <a:xfrm>
            <a:off x="6711354" y="4885123"/>
            <a:ext cx="1386556" cy="993698"/>
          </a:xfrm>
          <a:prstGeom prst="rect">
            <a:avLst/>
          </a:prstGeom>
        </p:spPr>
      </p:pic>
      <p:pic>
        <p:nvPicPr>
          <p:cNvPr id="16" name="Picture 15">
            <a:extLst>
              <a:ext uri="{FF2B5EF4-FFF2-40B4-BE49-F238E27FC236}">
                <a16:creationId xmlns:a16="http://schemas.microsoft.com/office/drawing/2014/main" id="{8F202141-FE61-954D-9972-155ED176C074}"/>
              </a:ext>
            </a:extLst>
          </p:cNvPr>
          <p:cNvPicPr>
            <a:picLocks noChangeAspect="1"/>
          </p:cNvPicPr>
          <p:nvPr/>
        </p:nvPicPr>
        <p:blipFill>
          <a:blip r:embed="rId13"/>
          <a:stretch>
            <a:fillRect/>
          </a:stretch>
        </p:blipFill>
        <p:spPr>
          <a:xfrm>
            <a:off x="4689180" y="4292260"/>
            <a:ext cx="1866316" cy="503050"/>
          </a:xfrm>
          <a:prstGeom prst="rect">
            <a:avLst/>
          </a:prstGeom>
        </p:spPr>
      </p:pic>
      <p:pic>
        <p:nvPicPr>
          <p:cNvPr id="20" name="Picture 19">
            <a:extLst>
              <a:ext uri="{FF2B5EF4-FFF2-40B4-BE49-F238E27FC236}">
                <a16:creationId xmlns:a16="http://schemas.microsoft.com/office/drawing/2014/main" id="{5D927F6C-E3B5-7E4A-925D-E82E47693E59}"/>
              </a:ext>
            </a:extLst>
          </p:cNvPr>
          <p:cNvPicPr>
            <a:picLocks noChangeAspect="1"/>
          </p:cNvPicPr>
          <p:nvPr/>
        </p:nvPicPr>
        <p:blipFill>
          <a:blip r:embed="rId14"/>
          <a:stretch>
            <a:fillRect/>
          </a:stretch>
        </p:blipFill>
        <p:spPr>
          <a:xfrm>
            <a:off x="6451687" y="-157756"/>
            <a:ext cx="2220447" cy="2220447"/>
          </a:xfrm>
          <a:prstGeom prst="rect">
            <a:avLst/>
          </a:prstGeom>
        </p:spPr>
      </p:pic>
    </p:spTree>
    <p:extLst>
      <p:ext uri="{BB962C8B-B14F-4D97-AF65-F5344CB8AC3E}">
        <p14:creationId xmlns:p14="http://schemas.microsoft.com/office/powerpoint/2010/main" val="2860302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300"/>
                                        <p:tgtEl>
                                          <p:spTgt spid="18"/>
                                        </p:tgtEl>
                                      </p:cBhvr>
                                    </p:animEffect>
                                  </p:childTnLst>
                                </p:cTn>
                              </p:par>
                              <p:par>
                                <p:cTn id="8" presetID="9"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300"/>
                                        <p:tgtEl>
                                          <p:spTgt spid="20"/>
                                        </p:tgtEl>
                                      </p:cBhvr>
                                    </p:animEffect>
                                  </p:childTnLst>
                                </p:cTn>
                              </p:par>
                              <p:par>
                                <p:cTn id="11" presetID="9"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dissolve">
                                      <p:cBhvr>
                                        <p:cTn id="13" dur="300"/>
                                        <p:tgtEl>
                                          <p:spTgt spid="17"/>
                                        </p:tgtEl>
                                      </p:cBhvr>
                                    </p:animEffect>
                                  </p:childTnLst>
                                </p:cTn>
                              </p:par>
                              <p:par>
                                <p:cTn id="14" presetID="9"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dissolve">
                                      <p:cBhvr>
                                        <p:cTn id="16" dur="300"/>
                                        <p:tgtEl>
                                          <p:spTgt spid="15"/>
                                        </p:tgtEl>
                                      </p:cBhvr>
                                    </p:animEffect>
                                  </p:childTnLst>
                                </p:cTn>
                              </p:par>
                              <p:par>
                                <p:cTn id="17" presetID="9"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dissolve">
                                      <p:cBhvr>
                                        <p:cTn id="19" dur="300"/>
                                        <p:tgtEl>
                                          <p:spTgt spid="5"/>
                                        </p:tgtEl>
                                      </p:cBhvr>
                                    </p:animEffect>
                                  </p:childTnLst>
                                </p:cTn>
                              </p:par>
                              <p:par>
                                <p:cTn id="20" presetID="9"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dissolve">
                                      <p:cBhvr>
                                        <p:cTn id="22" dur="300"/>
                                        <p:tgtEl>
                                          <p:spTgt spid="3"/>
                                        </p:tgtEl>
                                      </p:cBhvr>
                                    </p:animEffect>
                                  </p:childTnLst>
                                </p:cTn>
                              </p:par>
                              <p:par>
                                <p:cTn id="23" presetID="9"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300"/>
                                        <p:tgtEl>
                                          <p:spTgt spid="16"/>
                                        </p:tgtEl>
                                      </p:cBhvr>
                                    </p:animEffect>
                                  </p:childTnLst>
                                </p:cTn>
                              </p:par>
                              <p:par>
                                <p:cTn id="26" presetID="9"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WOLF FACT</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Brain Focus</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10/09/2021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dirty="0">
                <a:solidFill>
                  <a:srgbClr val="70267D"/>
                </a:solidFill>
              </a:rPr>
              <a:t>// </a:t>
            </a:r>
            <a:r>
              <a:rPr lang="en-GB" dirty="0" err="1">
                <a:solidFill>
                  <a:srgbClr val="70267D"/>
                </a:solidFill>
              </a:rPr>
              <a:t>OpenAPI</a:t>
            </a:r>
            <a:r>
              <a:rPr lang="en-GB" dirty="0">
                <a:solidFill>
                  <a:srgbClr val="70267D"/>
                </a:solidFill>
              </a:rPr>
              <a:t>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44</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800" dirty="0">
              <a:latin typeface="Arial" panose="020B0604020202020204" pitchFamily="34" charset="0"/>
              <a:cs typeface="Arial" panose="020B0604020202020204" pitchFamily="34" charset="0"/>
            </a:endParaRPr>
          </a:p>
        </p:txBody>
      </p:sp>
      <p:sp>
        <p:nvSpPr>
          <p:cNvPr id="15" name="Textplatzhalter 8">
            <a:extLst>
              <a:ext uri="{FF2B5EF4-FFF2-40B4-BE49-F238E27FC236}">
                <a16:creationId xmlns:a16="http://schemas.microsoft.com/office/drawing/2014/main" id="{5282B69C-6B39-9E4A-AAB1-ABC432A005AA}"/>
              </a:ext>
            </a:extLst>
          </p:cNvPr>
          <p:cNvSpPr txBox="1">
            <a:spLocks/>
          </p:cNvSpPr>
          <p:nvPr/>
        </p:nvSpPr>
        <p:spPr bwMode="gray">
          <a:xfrm>
            <a:off x="6887329" y="1894027"/>
            <a:ext cx="4265680" cy="40508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i="1" dirty="0">
                <a:latin typeface="Arial" panose="020B0604020202020204" pitchFamily="34" charset="0"/>
                <a:cs typeface="Arial" panose="020B0604020202020204" pitchFamily="34" charset="0"/>
              </a:rPr>
              <a:t>The Wolf /Canis Lupus/</a:t>
            </a:r>
          </a:p>
          <a:p>
            <a:pPr marL="0" indent="0">
              <a:buNone/>
            </a:pPr>
            <a:endParaRPr lang="en-GB" sz="1800" b="1" i="1"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Represents strength, loyalty, family ties, caring and expresses freedom and fortitude.</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The Japanese word for wolf, "</a:t>
            </a:r>
            <a:r>
              <a:rPr lang="en-GB" sz="1800" dirty="0" err="1">
                <a:latin typeface="Arial" panose="020B0604020202020204" pitchFamily="34" charset="0"/>
                <a:cs typeface="Arial" panose="020B0604020202020204" pitchFamily="34" charset="0"/>
              </a:rPr>
              <a:t>Ookami</a:t>
            </a:r>
            <a:r>
              <a:rPr lang="en-GB" sz="1800" dirty="0">
                <a:latin typeface="Arial" panose="020B0604020202020204" pitchFamily="34" charset="0"/>
                <a:cs typeface="Arial" panose="020B0604020202020204" pitchFamily="34" charset="0"/>
              </a:rPr>
              <a:t>", means "Great God".</a:t>
            </a:r>
          </a:p>
        </p:txBody>
      </p:sp>
      <p:pic>
        <p:nvPicPr>
          <p:cNvPr id="3" name="Picture 2" descr="A picture containing background pattern&#10;&#10;Description automatically generated">
            <a:extLst>
              <a:ext uri="{FF2B5EF4-FFF2-40B4-BE49-F238E27FC236}">
                <a16:creationId xmlns:a16="http://schemas.microsoft.com/office/drawing/2014/main" id="{657ECE75-28E6-EE4E-B55B-B66E3ECBF94A}"/>
              </a:ext>
            </a:extLst>
          </p:cNvPr>
          <p:cNvPicPr>
            <a:picLocks noChangeAspect="1"/>
          </p:cNvPicPr>
          <p:nvPr/>
        </p:nvPicPr>
        <p:blipFill>
          <a:blip r:embed="rId4"/>
          <a:stretch>
            <a:fillRect/>
          </a:stretch>
        </p:blipFill>
        <p:spPr>
          <a:xfrm>
            <a:off x="10478530" y="190522"/>
            <a:ext cx="1540067" cy="1403347"/>
          </a:xfrm>
          <a:prstGeom prst="rect">
            <a:avLst/>
          </a:prstGeom>
        </p:spPr>
      </p:pic>
      <p:pic>
        <p:nvPicPr>
          <p:cNvPr id="19" name="Picture 18">
            <a:extLst>
              <a:ext uri="{FF2B5EF4-FFF2-40B4-BE49-F238E27FC236}">
                <a16:creationId xmlns:a16="http://schemas.microsoft.com/office/drawing/2014/main" id="{03A874AA-34AB-2944-91E1-BDEA13BFACD6}"/>
              </a:ext>
            </a:extLst>
          </p:cNvPr>
          <p:cNvPicPr>
            <a:picLocks noChangeAspect="1"/>
          </p:cNvPicPr>
          <p:nvPr/>
        </p:nvPicPr>
        <p:blipFill>
          <a:blip r:embed="rId5"/>
          <a:stretch>
            <a:fillRect/>
          </a:stretch>
        </p:blipFill>
        <p:spPr>
          <a:xfrm>
            <a:off x="1570731" y="1326454"/>
            <a:ext cx="4509878" cy="397333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8369895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1" descr="bg_rauschen_DINA3.jpg">
            <a:extLst>
              <a:ext uri="{FF2B5EF4-FFF2-40B4-BE49-F238E27FC236}">
                <a16:creationId xmlns:a16="http://schemas.microsoft.com/office/drawing/2014/main" id="{DA53477E-9620-3E4E-A743-AD742AA36F72}"/>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5" name="Rechteck 18">
            <a:extLst>
              <a:ext uri="{FF2B5EF4-FFF2-40B4-BE49-F238E27FC236}">
                <a16:creationId xmlns:a16="http://schemas.microsoft.com/office/drawing/2014/main" id="{89E5DADE-ED41-1549-9CC0-1088DAAB904B}"/>
              </a:ext>
            </a:extLst>
          </p:cNvPr>
          <p:cNvSpPr/>
          <p:nvPr/>
        </p:nvSpPr>
        <p:spPr bwMode="gray">
          <a:xfrm>
            <a:off x="820738" y="2942627"/>
            <a:ext cx="11231847" cy="3029023"/>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sp>
        <p:nvSpPr>
          <p:cNvPr id="6" name="Rechteck 19">
            <a:extLst>
              <a:ext uri="{FF2B5EF4-FFF2-40B4-BE49-F238E27FC236}">
                <a16:creationId xmlns:a16="http://schemas.microsoft.com/office/drawing/2014/main" id="{0AB78824-0EA3-174C-876D-143D55C06C2A}"/>
              </a:ext>
            </a:extLst>
          </p:cNvPr>
          <p:cNvSpPr/>
          <p:nvPr/>
        </p:nvSpPr>
        <p:spPr bwMode="gray">
          <a:xfrm>
            <a:off x="814935" y="139444"/>
            <a:ext cx="1948273" cy="1944682"/>
          </a:xfrm>
          <a:prstGeom prst="rect">
            <a:avLst/>
          </a:prstGeom>
          <a:solidFill>
            <a:srgbClr val="FFFFFF"/>
          </a:solidFill>
          <a:ln w="6350" cap="flat" cmpd="sng" algn="ctr">
            <a:noFill/>
            <a:prstDash val="solid"/>
            <a:miter lim="800000"/>
          </a:ln>
          <a:effectLst/>
        </p:spPr>
        <p:txBody>
          <a:bodyPr lIns="68580" tIns="34290" rIns="68580" bIns="34290" spcCol="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cxnSp>
        <p:nvCxnSpPr>
          <p:cNvPr id="7" name="Gerade Verbindung 19">
            <a:extLst>
              <a:ext uri="{FF2B5EF4-FFF2-40B4-BE49-F238E27FC236}">
                <a16:creationId xmlns:a16="http://schemas.microsoft.com/office/drawing/2014/main" id="{B0EFDD9C-FBE2-7E4E-8987-879E1D6D199B}"/>
              </a:ext>
            </a:extLst>
          </p:cNvPr>
          <p:cNvCxnSpPr/>
          <p:nvPr/>
        </p:nvCxnSpPr>
        <p:spPr bwMode="gray">
          <a:xfrm flipV="1">
            <a:off x="818356"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8" name="Rechteck 13">
            <a:extLst>
              <a:ext uri="{FF2B5EF4-FFF2-40B4-BE49-F238E27FC236}">
                <a16:creationId xmlns:a16="http://schemas.microsoft.com/office/drawing/2014/main" id="{153C2211-BEF1-0C41-8876-CD5DA05206D6}"/>
              </a:ext>
            </a:extLst>
          </p:cNvPr>
          <p:cNvSpPr/>
          <p:nvPr/>
        </p:nvSpPr>
        <p:spPr bwMode="gray">
          <a:xfrm>
            <a:off x="684412"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600">
                <a:solidFill>
                  <a:schemeClr val="accent1"/>
                </a:solidFill>
              </a:rPr>
              <a:t>14,65</a:t>
            </a:r>
          </a:p>
        </p:txBody>
      </p:sp>
      <p:cxnSp>
        <p:nvCxnSpPr>
          <p:cNvPr id="9" name="Gerade Verbindung 19">
            <a:extLst>
              <a:ext uri="{FF2B5EF4-FFF2-40B4-BE49-F238E27FC236}">
                <a16:creationId xmlns:a16="http://schemas.microsoft.com/office/drawing/2014/main" id="{46E43FAC-8CA1-7843-9BE6-02A2782F7E85}"/>
              </a:ext>
            </a:extLst>
          </p:cNvPr>
          <p:cNvCxnSpPr/>
          <p:nvPr/>
        </p:nvCxnSpPr>
        <p:spPr bwMode="gray">
          <a:xfrm flipV="1">
            <a:off x="11367293"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0" name="Rechteck 15">
            <a:extLst>
              <a:ext uri="{FF2B5EF4-FFF2-40B4-BE49-F238E27FC236}">
                <a16:creationId xmlns:a16="http://schemas.microsoft.com/office/drawing/2014/main" id="{195EC463-1806-9B4F-841D-9B588DACC485}"/>
              </a:ext>
            </a:extLst>
          </p:cNvPr>
          <p:cNvSpPr/>
          <p:nvPr/>
        </p:nvSpPr>
        <p:spPr bwMode="gray">
          <a:xfrm>
            <a:off x="11233349"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en-GB" sz="600">
                <a:solidFill>
                  <a:schemeClr val="accent1"/>
                </a:solidFill>
              </a:rPr>
              <a:t>14,65</a:t>
            </a:r>
          </a:p>
        </p:txBody>
      </p:sp>
      <p:cxnSp>
        <p:nvCxnSpPr>
          <p:cNvPr id="11" name="Gerade Verbindung 19">
            <a:extLst>
              <a:ext uri="{FF2B5EF4-FFF2-40B4-BE49-F238E27FC236}">
                <a16:creationId xmlns:a16="http://schemas.microsoft.com/office/drawing/2014/main" id="{D981BC33-B8FD-E846-ADEA-7A80867FB00A}"/>
              </a:ext>
            </a:extLst>
          </p:cNvPr>
          <p:cNvCxnSpPr/>
          <p:nvPr/>
        </p:nvCxnSpPr>
        <p:spPr bwMode="gray">
          <a:xfrm rot="5400000" flipV="1">
            <a:off x="12236452" y="1680882"/>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2" name="Rechteck 21">
            <a:extLst>
              <a:ext uri="{FF2B5EF4-FFF2-40B4-BE49-F238E27FC236}">
                <a16:creationId xmlns:a16="http://schemas.microsoft.com/office/drawing/2014/main" id="{5DC60C33-7885-DB4F-A55E-9DCF03603CE0}"/>
              </a:ext>
            </a:extLst>
          </p:cNvPr>
          <p:cNvSpPr/>
          <p:nvPr/>
        </p:nvSpPr>
        <p:spPr bwMode="gray">
          <a:xfrm>
            <a:off x="12323964" y="1662882"/>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4,75</a:t>
            </a:r>
          </a:p>
        </p:txBody>
      </p:sp>
      <p:cxnSp>
        <p:nvCxnSpPr>
          <p:cNvPr id="13" name="Gerade Verbindung 19">
            <a:extLst>
              <a:ext uri="{FF2B5EF4-FFF2-40B4-BE49-F238E27FC236}">
                <a16:creationId xmlns:a16="http://schemas.microsoft.com/office/drawing/2014/main" id="{D26368C0-7CE5-7041-8E6F-21916865D5DA}"/>
              </a:ext>
            </a:extLst>
          </p:cNvPr>
          <p:cNvCxnSpPr/>
          <p:nvPr/>
        </p:nvCxnSpPr>
        <p:spPr bwMode="gray">
          <a:xfrm rot="5400000" flipV="1">
            <a:off x="12236452" y="6210019"/>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23">
            <a:extLst>
              <a:ext uri="{FF2B5EF4-FFF2-40B4-BE49-F238E27FC236}">
                <a16:creationId xmlns:a16="http://schemas.microsoft.com/office/drawing/2014/main" id="{EAF87133-14D1-3149-84EB-CFC81D6B5CBE}"/>
              </a:ext>
            </a:extLst>
          </p:cNvPr>
          <p:cNvSpPr/>
          <p:nvPr/>
        </p:nvSpPr>
        <p:spPr bwMode="gray">
          <a:xfrm>
            <a:off x="12323964" y="6192019"/>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7,83</a:t>
            </a:r>
          </a:p>
        </p:txBody>
      </p:sp>
      <p:sp>
        <p:nvSpPr>
          <p:cNvPr id="16" name="Textplatzhalter 41">
            <a:extLst>
              <a:ext uri="{FF2B5EF4-FFF2-40B4-BE49-F238E27FC236}">
                <a16:creationId xmlns:a16="http://schemas.microsoft.com/office/drawing/2014/main" id="{A37A0912-C5C9-9048-B680-66BF511DBBC3}"/>
              </a:ext>
            </a:extLst>
          </p:cNvPr>
          <p:cNvSpPr txBox="1">
            <a:spLocks/>
          </p:cNvSpPr>
          <p:nvPr/>
        </p:nvSpPr>
        <p:spPr bwMode="gray">
          <a:xfrm>
            <a:off x="6033260" y="1171820"/>
            <a:ext cx="4766938" cy="3818235"/>
          </a:xfrm>
          <a:prstGeom prst="rect">
            <a:avLst/>
          </a:prstGeom>
        </p:spPr>
        <p:txBody>
          <a:bodyPr vert="horz" lIns="91440" tIns="45720" rIns="91440" bIns="45720" rtlCol="0" anchor="ctr"/>
          <a:lstStyle>
            <a:defPPr>
              <a:defRPr lang="en-US"/>
            </a:defPPr>
            <a:lvl1pPr marL="0" indent="0" algn="l" defTabSz="457200" rtl="0" eaLnBrk="1" latinLnBrk="0" hangingPunct="1">
              <a:lnSpc>
                <a:spcPct val="100000"/>
              </a:lnSpc>
              <a:buFontTx/>
              <a:buNone/>
              <a:defRPr sz="1200" b="1" i="1" kern="1200">
                <a:solidFill>
                  <a:srgbClr val="965AA0"/>
                </a:solidFill>
                <a:latin typeface="+mn-lt"/>
                <a:ea typeface="+mn-ea"/>
                <a:cs typeface="+mn-cs"/>
              </a:defRPr>
            </a:lvl1pPr>
            <a:lvl2pPr marL="0" indent="0" algn="l" defTabSz="457200" rtl="0" eaLnBrk="1" latinLnBrk="0" hangingPunct="1">
              <a:lnSpc>
                <a:spcPct val="100000"/>
              </a:lnSpc>
              <a:buFontTx/>
              <a:buNone/>
              <a:defRPr sz="2000" kern="1200">
                <a:solidFill>
                  <a:srgbClr val="965AA0"/>
                </a:solidFill>
                <a:latin typeface="+mn-lt"/>
                <a:ea typeface="+mn-ea"/>
                <a:cs typeface="+mn-cs"/>
              </a:defRPr>
            </a:lvl2pPr>
            <a:lvl3pPr marL="0" indent="0" algn="l" defTabSz="457200" rtl="0" eaLnBrk="1" latinLnBrk="0" hangingPunct="1">
              <a:lnSpc>
                <a:spcPct val="100000"/>
              </a:lnSpc>
              <a:buFontTx/>
              <a:buNone/>
              <a:defRPr sz="2000" kern="1200">
                <a:solidFill>
                  <a:srgbClr val="965AA0"/>
                </a:solidFill>
                <a:latin typeface="+mn-lt"/>
                <a:ea typeface="+mn-ea"/>
                <a:cs typeface="+mn-cs"/>
              </a:defRPr>
            </a:lvl3pPr>
            <a:lvl4pPr marL="0" indent="0" algn="l" defTabSz="457200" rtl="0" eaLnBrk="1" latinLnBrk="0" hangingPunct="1">
              <a:lnSpc>
                <a:spcPct val="100000"/>
              </a:lnSpc>
              <a:buFontTx/>
              <a:buNone/>
              <a:defRPr sz="2000" kern="1200">
                <a:solidFill>
                  <a:srgbClr val="965AA0"/>
                </a:solidFill>
                <a:latin typeface="+mn-lt"/>
                <a:ea typeface="+mn-ea"/>
                <a:cs typeface="+mn-cs"/>
              </a:defRPr>
            </a:lvl4pPr>
            <a:lvl5pPr marL="0" indent="0" algn="l" defTabSz="457200" rtl="0" eaLnBrk="1" latinLnBrk="0" hangingPunct="1">
              <a:lnSpc>
                <a:spcPct val="100000"/>
              </a:lnSpc>
              <a:buFontTx/>
              <a:buNone/>
              <a:defRPr sz="2000" kern="1200">
                <a:solidFill>
                  <a:srgbClr val="965AA0"/>
                </a:solidFill>
                <a:latin typeface="+mn-lt"/>
                <a:ea typeface="+mn-ea"/>
                <a:cs typeface="+mn-cs"/>
              </a:defRPr>
            </a:lvl5pPr>
            <a:lvl6pPr marL="0" indent="0" algn="l" defTabSz="457200" rtl="0" eaLnBrk="1" latinLnBrk="0" hangingPunct="1">
              <a:lnSpc>
                <a:spcPct val="100000"/>
              </a:lnSpc>
              <a:buFontTx/>
              <a:buNone/>
              <a:defRPr sz="2000" kern="1200">
                <a:solidFill>
                  <a:srgbClr val="965AA0"/>
                </a:solidFill>
                <a:latin typeface="+mn-lt"/>
                <a:ea typeface="+mn-ea"/>
                <a:cs typeface="+mn-cs"/>
              </a:defRPr>
            </a:lvl6pPr>
            <a:lvl7pPr marL="0" indent="0" algn="l" defTabSz="457200" rtl="0" eaLnBrk="1" latinLnBrk="0" hangingPunct="1">
              <a:lnSpc>
                <a:spcPct val="100000"/>
              </a:lnSpc>
              <a:buFontTx/>
              <a:buNone/>
              <a:defRPr sz="2000" kern="1200">
                <a:solidFill>
                  <a:srgbClr val="965AA0"/>
                </a:solidFill>
                <a:latin typeface="+mn-lt"/>
                <a:ea typeface="+mn-ea"/>
                <a:cs typeface="+mn-cs"/>
              </a:defRPr>
            </a:lvl7pPr>
            <a:lvl8pPr marL="0" indent="0" algn="l" defTabSz="457200" rtl="0" eaLnBrk="1" latinLnBrk="0" hangingPunct="1">
              <a:lnSpc>
                <a:spcPct val="100000"/>
              </a:lnSpc>
              <a:buFontTx/>
              <a:buNone/>
              <a:defRPr sz="2000" kern="1200">
                <a:solidFill>
                  <a:srgbClr val="965AA0"/>
                </a:solidFill>
                <a:latin typeface="+mn-lt"/>
                <a:ea typeface="+mn-ea"/>
                <a:cs typeface="+mn-cs"/>
              </a:defRPr>
            </a:lvl8pPr>
            <a:lvl9pPr marL="0" indent="0" algn="l" defTabSz="457200" rtl="0" eaLnBrk="1" latinLnBrk="0" hangingPunct="1">
              <a:lnSpc>
                <a:spcPct val="100000"/>
              </a:lnSpc>
              <a:buFontTx/>
              <a:buNone/>
              <a:defRPr sz="2000" kern="1200">
                <a:solidFill>
                  <a:srgbClr val="965AA0"/>
                </a:solidFill>
                <a:latin typeface="+mn-lt"/>
                <a:ea typeface="+mn-ea"/>
                <a:cs typeface="+mn-cs"/>
              </a:defRPr>
            </a:lvl9pPr>
          </a:lstStyle>
          <a:p>
            <a:endParaRPr lang="en-GB" sz="1100"/>
          </a:p>
        </p:txBody>
      </p:sp>
      <p:sp>
        <p:nvSpPr>
          <p:cNvPr id="18" name="Untertitel 2">
            <a:extLst>
              <a:ext uri="{FF2B5EF4-FFF2-40B4-BE49-F238E27FC236}">
                <a16:creationId xmlns:a16="http://schemas.microsoft.com/office/drawing/2014/main" id="{922D3280-E6E0-674B-A4DD-0D7A0B6C040D}"/>
              </a:ext>
            </a:extLst>
          </p:cNvPr>
          <p:cNvSpPr txBox="1">
            <a:spLocks/>
          </p:cNvSpPr>
          <p:nvPr/>
        </p:nvSpPr>
        <p:spPr bwMode="gray">
          <a:xfrm>
            <a:off x="953612" y="2995940"/>
            <a:ext cx="10942553" cy="2868147"/>
          </a:xfrm>
          <a:prstGeom prst="rect">
            <a:avLst/>
          </a:prstGeom>
        </p:spPr>
        <p:txBody>
          <a:bodyPr anchor="ctr"/>
          <a:lstStyle>
            <a:lvl1pPr marL="0" indent="0" algn="l" defTabSz="457200" rtl="0" eaLnBrk="1" latinLnBrk="0" hangingPunct="1">
              <a:lnSpc>
                <a:spcPct val="90000"/>
              </a:lnSpc>
              <a:spcBef>
                <a:spcPts val="1000"/>
              </a:spcBef>
              <a:spcAft>
                <a:spcPts val="1500"/>
              </a:spcAft>
              <a:buClr>
                <a:schemeClr val="accent1"/>
              </a:buClr>
              <a:buSzPct val="80000"/>
              <a:buFont typeface="Wingdings 3" charset="2"/>
              <a:buNone/>
              <a:defRPr sz="2800" b="1" i="0" kern="1200" cap="all" baseline="0">
                <a:solidFill>
                  <a:schemeClr val="bg1"/>
                </a:solidFill>
                <a:latin typeface="+mn-lt"/>
                <a:ea typeface="+mn-ea"/>
                <a:cs typeface="+mn-cs"/>
              </a:defRPr>
            </a:lvl1pPr>
            <a:lvl2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 typeface="Wingdings 3" charset="2"/>
              <a:buNone/>
              <a:tabLst/>
              <a:defRPr sz="2000" b="0" i="0" kern="1200">
                <a:solidFill>
                  <a:schemeClr val="bg1"/>
                </a:solidFill>
                <a:latin typeface="+mn-lt"/>
                <a:ea typeface="+mn-ea"/>
                <a:cs typeface="+mn-cs"/>
              </a:defRPr>
            </a:lvl3pPr>
            <a:lvl4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8pPr>
            <a:lvl9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9pPr>
          </a:lstStyle>
          <a:p>
            <a:pPr algn="ctr"/>
            <a:r>
              <a:rPr lang="en-GB" sz="4400">
                <a:latin typeface="Arial" panose="020B0604020202020204" pitchFamily="34" charset="0"/>
                <a:cs typeface="Arial" panose="020B0604020202020204" pitchFamily="34" charset="0"/>
              </a:rPr>
              <a:t>DEMO</a:t>
            </a:r>
          </a:p>
        </p:txBody>
      </p:sp>
      <p:pic>
        <p:nvPicPr>
          <p:cNvPr id="19" name="Grafik 25">
            <a:extLst>
              <a:ext uri="{FF2B5EF4-FFF2-40B4-BE49-F238E27FC236}">
                <a16:creationId xmlns:a16="http://schemas.microsoft.com/office/drawing/2014/main" id="{D5792338-6627-6247-9879-FD1ECF9D26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730" y="1195138"/>
            <a:ext cx="1946478" cy="714052"/>
          </a:xfrm>
          <a:prstGeom prst="rect">
            <a:avLst/>
          </a:prstGeom>
        </p:spPr>
      </p:pic>
    </p:spTree>
    <p:extLst>
      <p:ext uri="{BB962C8B-B14F-4D97-AF65-F5344CB8AC3E}">
        <p14:creationId xmlns:p14="http://schemas.microsoft.com/office/powerpoint/2010/main" val="7300479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DEMO TODO</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What are we going to do in the demo</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10/09/2021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dirty="0">
                <a:solidFill>
                  <a:srgbClr val="70267D"/>
                </a:solidFill>
              </a:rPr>
              <a:t>// </a:t>
            </a:r>
            <a:r>
              <a:rPr lang="en-GB" dirty="0" err="1">
                <a:solidFill>
                  <a:srgbClr val="70267D"/>
                </a:solidFill>
              </a:rPr>
              <a:t>OpenAPI</a:t>
            </a:r>
            <a:r>
              <a:rPr lang="en-GB" dirty="0">
                <a:solidFill>
                  <a:srgbClr val="70267D"/>
                </a:solidFill>
              </a:rPr>
              <a:t>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46</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34692"/>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i="1" dirty="0">
                <a:latin typeface="Arial" panose="020B0604020202020204" pitchFamily="34" charset="0"/>
                <a:cs typeface="Arial" panose="020B0604020202020204" pitchFamily="34" charset="0"/>
              </a:rPr>
              <a:t>Write an </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 Spec</a:t>
            </a:r>
          </a:p>
          <a:p>
            <a:endParaRPr lang="en-GB" sz="1800" b="1" i="1"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Use it and an </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-generator to generate a back-end server in Java and </a:t>
            </a:r>
            <a:r>
              <a:rPr lang="en-GB" sz="1800" b="1" i="1" dirty="0" err="1">
                <a:latin typeface="Arial" panose="020B0604020202020204" pitchFamily="34" charset="0"/>
                <a:cs typeface="Arial" panose="020B0604020202020204" pitchFamily="34" charset="0"/>
              </a:rPr>
              <a:t>SpringBoot</a:t>
            </a:r>
            <a:endParaRPr lang="en-GB" sz="1400" dirty="0">
              <a:latin typeface="Arial" panose="020B0604020202020204" pitchFamily="34" charset="0"/>
              <a:cs typeface="Arial" panose="020B0604020202020204" pitchFamily="34" charset="0"/>
            </a:endParaRPr>
          </a:p>
          <a:p>
            <a:endParaRPr lang="en-GB" sz="1800" b="1" i="1"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Use it and an </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-generator to generate a front-end client in JavaScript and Angular</a:t>
            </a:r>
          </a:p>
          <a:p>
            <a:endParaRPr lang="en-GB" sz="1400"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Use Atlassian’s validator to add tests to the back-end server and validate our API</a:t>
            </a:r>
          </a:p>
          <a:p>
            <a:endParaRPr lang="en-GB" sz="1800" b="1" i="1"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Use express-</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-validate to add tests to the front-end server and validate our API</a:t>
            </a:r>
          </a:p>
          <a:p>
            <a:endParaRPr lang="en-GB" sz="1800" b="1" i="1" dirty="0">
              <a:latin typeface="Arial" panose="020B0604020202020204" pitchFamily="34" charset="0"/>
              <a:cs typeface="Arial" panose="020B0604020202020204" pitchFamily="34" charset="0"/>
            </a:endParaRPr>
          </a:p>
          <a:p>
            <a:r>
              <a:rPr lang="en-GB" sz="1800" b="1" i="1" dirty="0">
                <a:latin typeface="Arial" panose="020B0604020202020204" pitchFamily="34" charset="0"/>
                <a:cs typeface="Arial" panose="020B0604020202020204" pitchFamily="34" charset="0"/>
              </a:rPr>
              <a:t>Demonstrate how the tests fail if we breach our API contract</a:t>
            </a:r>
          </a:p>
        </p:txBody>
      </p:sp>
      <p:pic>
        <p:nvPicPr>
          <p:cNvPr id="13" name="Picture 12">
            <a:extLst>
              <a:ext uri="{FF2B5EF4-FFF2-40B4-BE49-F238E27FC236}">
                <a16:creationId xmlns:a16="http://schemas.microsoft.com/office/drawing/2014/main" id="{00C6C59F-D478-4F4D-BD63-EA9C76D4272C}"/>
              </a:ext>
            </a:extLst>
          </p:cNvPr>
          <p:cNvPicPr>
            <a:picLocks noChangeAspect="1"/>
          </p:cNvPicPr>
          <p:nvPr/>
        </p:nvPicPr>
        <p:blipFill>
          <a:blip r:embed="rId4"/>
          <a:stretch>
            <a:fillRect/>
          </a:stretch>
        </p:blipFill>
        <p:spPr>
          <a:xfrm>
            <a:off x="10745034" y="187512"/>
            <a:ext cx="1153452" cy="1156015"/>
          </a:xfrm>
          <a:prstGeom prst="rect">
            <a:avLst/>
          </a:prstGeom>
        </p:spPr>
      </p:pic>
      <p:pic>
        <p:nvPicPr>
          <p:cNvPr id="14" name="Graphic 13" descr="Checkbox Crossed with solid fill">
            <a:extLst>
              <a:ext uri="{FF2B5EF4-FFF2-40B4-BE49-F238E27FC236}">
                <a16:creationId xmlns:a16="http://schemas.microsoft.com/office/drawing/2014/main" id="{08E884E6-724B-0542-AE87-BE8292CF81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22011" y="473398"/>
            <a:ext cx="497448" cy="497448"/>
          </a:xfrm>
          <a:prstGeom prst="rect">
            <a:avLst/>
          </a:prstGeom>
        </p:spPr>
      </p:pic>
      <p:pic>
        <p:nvPicPr>
          <p:cNvPr id="16" name="Graphic 15" descr="Checkbox Ticked with solid fill">
            <a:extLst>
              <a:ext uri="{FF2B5EF4-FFF2-40B4-BE49-F238E27FC236}">
                <a16:creationId xmlns:a16="http://schemas.microsoft.com/office/drawing/2014/main" id="{E60F2202-55A8-A948-B512-C1BC325EB04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22012" y="141556"/>
            <a:ext cx="497447" cy="497447"/>
          </a:xfrm>
          <a:prstGeom prst="rect">
            <a:avLst/>
          </a:prstGeom>
        </p:spPr>
      </p:pic>
    </p:spTree>
    <p:extLst>
      <p:ext uri="{BB962C8B-B14F-4D97-AF65-F5344CB8AC3E}">
        <p14:creationId xmlns:p14="http://schemas.microsoft.com/office/powerpoint/2010/main" val="3282290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3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 calcmode="lin" valueType="num">
                                      <p:cBhvr additive="base">
                                        <p:cTn id="13" dur="3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 calcmode="lin" valueType="num">
                                      <p:cBhvr additive="base">
                                        <p:cTn id="19" dur="300" fill="hold"/>
                                        <p:tgtEl>
                                          <p:spTgt spid="12">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2">
                                            <p:txEl>
                                              <p:pRg st="6" end="6"/>
                                            </p:txEl>
                                          </p:spTgt>
                                        </p:tgtEl>
                                        <p:attrNameLst>
                                          <p:attrName>style.visibility</p:attrName>
                                        </p:attrNameLst>
                                      </p:cBhvr>
                                      <p:to>
                                        <p:strVal val="visible"/>
                                      </p:to>
                                    </p:set>
                                    <p:anim calcmode="lin" valueType="num">
                                      <p:cBhvr additive="base">
                                        <p:cTn id="25" dur="300" fill="hold"/>
                                        <p:tgtEl>
                                          <p:spTgt spid="12">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2">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2">
                                            <p:txEl>
                                              <p:pRg st="8" end="8"/>
                                            </p:txEl>
                                          </p:spTgt>
                                        </p:tgtEl>
                                        <p:attrNameLst>
                                          <p:attrName>style.visibility</p:attrName>
                                        </p:attrNameLst>
                                      </p:cBhvr>
                                      <p:to>
                                        <p:strVal val="visible"/>
                                      </p:to>
                                    </p:set>
                                    <p:anim calcmode="lin" valueType="num">
                                      <p:cBhvr additive="base">
                                        <p:cTn id="31" dur="300" fill="hold"/>
                                        <p:tgtEl>
                                          <p:spTgt spid="12">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12">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2">
                                            <p:txEl>
                                              <p:pRg st="10" end="10"/>
                                            </p:txEl>
                                          </p:spTgt>
                                        </p:tgtEl>
                                        <p:attrNameLst>
                                          <p:attrName>style.visibility</p:attrName>
                                        </p:attrNameLst>
                                      </p:cBhvr>
                                      <p:to>
                                        <p:strVal val="visible"/>
                                      </p:to>
                                    </p:set>
                                    <p:anim calcmode="lin" valueType="num">
                                      <p:cBhvr additive="base">
                                        <p:cTn id="37" dur="300" fill="hold"/>
                                        <p:tgtEl>
                                          <p:spTgt spid="12">
                                            <p:txEl>
                                              <p:pRg st="10" end="10"/>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12">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DEMO</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DEMO</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10/09/2021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dirty="0">
                <a:solidFill>
                  <a:srgbClr val="70267D"/>
                </a:solidFill>
              </a:rPr>
              <a:t>// </a:t>
            </a:r>
            <a:r>
              <a:rPr lang="en-GB" dirty="0" err="1">
                <a:solidFill>
                  <a:srgbClr val="70267D"/>
                </a:solidFill>
              </a:rPr>
              <a:t>OpenAPI</a:t>
            </a:r>
            <a:r>
              <a:rPr lang="en-GB" dirty="0">
                <a:solidFill>
                  <a:srgbClr val="70267D"/>
                </a:solidFill>
              </a:rPr>
              <a:t>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47</a:t>
            </a:fld>
            <a:endParaRPr lang="en-GB">
              <a:solidFill>
                <a:srgbClr val="70267D"/>
              </a:solidFill>
            </a:endParaRPr>
          </a:p>
        </p:txBody>
      </p:sp>
      <p:pic>
        <p:nvPicPr>
          <p:cNvPr id="13" name="Picture 12">
            <a:extLst>
              <a:ext uri="{FF2B5EF4-FFF2-40B4-BE49-F238E27FC236}">
                <a16:creationId xmlns:a16="http://schemas.microsoft.com/office/drawing/2014/main" id="{00C6C59F-D478-4F4D-BD63-EA9C76D4272C}"/>
              </a:ext>
            </a:extLst>
          </p:cNvPr>
          <p:cNvPicPr>
            <a:picLocks noChangeAspect="1"/>
          </p:cNvPicPr>
          <p:nvPr/>
        </p:nvPicPr>
        <p:blipFill>
          <a:blip r:embed="rId4"/>
          <a:stretch>
            <a:fillRect/>
          </a:stretch>
        </p:blipFill>
        <p:spPr>
          <a:xfrm>
            <a:off x="10745034" y="187512"/>
            <a:ext cx="1153452" cy="1156015"/>
          </a:xfrm>
          <a:prstGeom prst="rect">
            <a:avLst/>
          </a:prstGeom>
        </p:spPr>
      </p:pic>
      <p:pic>
        <p:nvPicPr>
          <p:cNvPr id="14" name="Graphic 13" descr="Checkbox Crossed with solid fill">
            <a:extLst>
              <a:ext uri="{FF2B5EF4-FFF2-40B4-BE49-F238E27FC236}">
                <a16:creationId xmlns:a16="http://schemas.microsoft.com/office/drawing/2014/main" id="{08E884E6-724B-0542-AE87-BE8292CF81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22011" y="473398"/>
            <a:ext cx="497448" cy="497448"/>
          </a:xfrm>
          <a:prstGeom prst="rect">
            <a:avLst/>
          </a:prstGeom>
        </p:spPr>
      </p:pic>
      <p:pic>
        <p:nvPicPr>
          <p:cNvPr id="16" name="Graphic 15" descr="Checkbox Ticked with solid fill">
            <a:extLst>
              <a:ext uri="{FF2B5EF4-FFF2-40B4-BE49-F238E27FC236}">
                <a16:creationId xmlns:a16="http://schemas.microsoft.com/office/drawing/2014/main" id="{E60F2202-55A8-A948-B512-C1BC325EB04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22012" y="141556"/>
            <a:ext cx="497447" cy="497447"/>
          </a:xfrm>
          <a:prstGeom prst="rect">
            <a:avLst/>
          </a:prstGeom>
        </p:spPr>
      </p:pic>
      <p:sp>
        <p:nvSpPr>
          <p:cNvPr id="15" name="TextBox 14">
            <a:extLst>
              <a:ext uri="{FF2B5EF4-FFF2-40B4-BE49-F238E27FC236}">
                <a16:creationId xmlns:a16="http://schemas.microsoft.com/office/drawing/2014/main" id="{B00F3C7C-D180-1040-AA9B-1EF90F9097BC}"/>
              </a:ext>
            </a:extLst>
          </p:cNvPr>
          <p:cNvSpPr txBox="1"/>
          <p:nvPr/>
        </p:nvSpPr>
        <p:spPr>
          <a:xfrm rot="19814568">
            <a:off x="4302207" y="2875002"/>
            <a:ext cx="3587584" cy="1107996"/>
          </a:xfrm>
          <a:prstGeom prst="rect">
            <a:avLst/>
          </a:prstGeom>
          <a:noFill/>
        </p:spPr>
        <p:txBody>
          <a:bodyPr wrap="square" rtlCol="0">
            <a:spAutoFit/>
          </a:bodyPr>
          <a:lstStyle/>
          <a:p>
            <a:pPr algn="ctr"/>
            <a:r>
              <a:rPr lang="en-GB" sz="6600" b="1" dirty="0"/>
              <a:t>{DEMO}</a:t>
            </a:r>
          </a:p>
        </p:txBody>
      </p:sp>
    </p:spTree>
    <p:extLst>
      <p:ext uri="{BB962C8B-B14F-4D97-AF65-F5344CB8AC3E}">
        <p14:creationId xmlns:p14="http://schemas.microsoft.com/office/powerpoint/2010/main" val="593151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1" descr="bg_rauschen_DINA3.jpg">
            <a:extLst>
              <a:ext uri="{FF2B5EF4-FFF2-40B4-BE49-F238E27FC236}">
                <a16:creationId xmlns:a16="http://schemas.microsoft.com/office/drawing/2014/main" id="{DA53477E-9620-3E4E-A743-AD742AA36F72}"/>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5" name="Rechteck 18">
            <a:extLst>
              <a:ext uri="{FF2B5EF4-FFF2-40B4-BE49-F238E27FC236}">
                <a16:creationId xmlns:a16="http://schemas.microsoft.com/office/drawing/2014/main" id="{89E5DADE-ED41-1549-9CC0-1088DAAB904B}"/>
              </a:ext>
            </a:extLst>
          </p:cNvPr>
          <p:cNvSpPr/>
          <p:nvPr/>
        </p:nvSpPr>
        <p:spPr bwMode="gray">
          <a:xfrm>
            <a:off x="820738" y="2942627"/>
            <a:ext cx="11231847" cy="3029023"/>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sp>
        <p:nvSpPr>
          <p:cNvPr id="6" name="Rechteck 19">
            <a:extLst>
              <a:ext uri="{FF2B5EF4-FFF2-40B4-BE49-F238E27FC236}">
                <a16:creationId xmlns:a16="http://schemas.microsoft.com/office/drawing/2014/main" id="{0AB78824-0EA3-174C-876D-143D55C06C2A}"/>
              </a:ext>
            </a:extLst>
          </p:cNvPr>
          <p:cNvSpPr/>
          <p:nvPr/>
        </p:nvSpPr>
        <p:spPr bwMode="gray">
          <a:xfrm>
            <a:off x="816730" y="137929"/>
            <a:ext cx="1946478" cy="1944682"/>
          </a:xfrm>
          <a:prstGeom prst="rect">
            <a:avLst/>
          </a:prstGeom>
          <a:solidFill>
            <a:srgbClr val="FFFFFF"/>
          </a:solidFill>
          <a:ln w="6350" cap="flat" cmpd="sng" algn="ctr">
            <a:noFill/>
            <a:prstDash val="solid"/>
            <a:miter lim="800000"/>
          </a:ln>
          <a:effectLst/>
        </p:spPr>
        <p:txBody>
          <a:bodyPr lIns="68580" tIns="34290" rIns="68580" bIns="34290" spcCol="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cxnSp>
        <p:nvCxnSpPr>
          <p:cNvPr id="7" name="Gerade Verbindung 19">
            <a:extLst>
              <a:ext uri="{FF2B5EF4-FFF2-40B4-BE49-F238E27FC236}">
                <a16:creationId xmlns:a16="http://schemas.microsoft.com/office/drawing/2014/main" id="{B0EFDD9C-FBE2-7E4E-8987-879E1D6D199B}"/>
              </a:ext>
            </a:extLst>
          </p:cNvPr>
          <p:cNvCxnSpPr/>
          <p:nvPr/>
        </p:nvCxnSpPr>
        <p:spPr bwMode="gray">
          <a:xfrm flipV="1">
            <a:off x="818356"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8" name="Rechteck 13">
            <a:extLst>
              <a:ext uri="{FF2B5EF4-FFF2-40B4-BE49-F238E27FC236}">
                <a16:creationId xmlns:a16="http://schemas.microsoft.com/office/drawing/2014/main" id="{153C2211-BEF1-0C41-8876-CD5DA05206D6}"/>
              </a:ext>
            </a:extLst>
          </p:cNvPr>
          <p:cNvSpPr/>
          <p:nvPr/>
        </p:nvSpPr>
        <p:spPr bwMode="gray">
          <a:xfrm>
            <a:off x="684412"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600">
                <a:solidFill>
                  <a:schemeClr val="accent1"/>
                </a:solidFill>
              </a:rPr>
              <a:t>14,65</a:t>
            </a:r>
          </a:p>
        </p:txBody>
      </p:sp>
      <p:cxnSp>
        <p:nvCxnSpPr>
          <p:cNvPr id="9" name="Gerade Verbindung 19">
            <a:extLst>
              <a:ext uri="{FF2B5EF4-FFF2-40B4-BE49-F238E27FC236}">
                <a16:creationId xmlns:a16="http://schemas.microsoft.com/office/drawing/2014/main" id="{46E43FAC-8CA1-7843-9BE6-02A2782F7E85}"/>
              </a:ext>
            </a:extLst>
          </p:cNvPr>
          <p:cNvCxnSpPr/>
          <p:nvPr/>
        </p:nvCxnSpPr>
        <p:spPr bwMode="gray">
          <a:xfrm flipV="1">
            <a:off x="11367293"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0" name="Rechteck 15">
            <a:extLst>
              <a:ext uri="{FF2B5EF4-FFF2-40B4-BE49-F238E27FC236}">
                <a16:creationId xmlns:a16="http://schemas.microsoft.com/office/drawing/2014/main" id="{195EC463-1806-9B4F-841D-9B588DACC485}"/>
              </a:ext>
            </a:extLst>
          </p:cNvPr>
          <p:cNvSpPr/>
          <p:nvPr/>
        </p:nvSpPr>
        <p:spPr bwMode="gray">
          <a:xfrm>
            <a:off x="11233349"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en-GB" sz="600">
                <a:solidFill>
                  <a:schemeClr val="accent1"/>
                </a:solidFill>
              </a:rPr>
              <a:t>14,65</a:t>
            </a:r>
          </a:p>
        </p:txBody>
      </p:sp>
      <p:cxnSp>
        <p:nvCxnSpPr>
          <p:cNvPr id="11" name="Gerade Verbindung 19">
            <a:extLst>
              <a:ext uri="{FF2B5EF4-FFF2-40B4-BE49-F238E27FC236}">
                <a16:creationId xmlns:a16="http://schemas.microsoft.com/office/drawing/2014/main" id="{D981BC33-B8FD-E846-ADEA-7A80867FB00A}"/>
              </a:ext>
            </a:extLst>
          </p:cNvPr>
          <p:cNvCxnSpPr/>
          <p:nvPr/>
        </p:nvCxnSpPr>
        <p:spPr bwMode="gray">
          <a:xfrm rot="5400000" flipV="1">
            <a:off x="12236452" y="1680882"/>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2" name="Rechteck 21">
            <a:extLst>
              <a:ext uri="{FF2B5EF4-FFF2-40B4-BE49-F238E27FC236}">
                <a16:creationId xmlns:a16="http://schemas.microsoft.com/office/drawing/2014/main" id="{5DC60C33-7885-DB4F-A55E-9DCF03603CE0}"/>
              </a:ext>
            </a:extLst>
          </p:cNvPr>
          <p:cNvSpPr/>
          <p:nvPr/>
        </p:nvSpPr>
        <p:spPr bwMode="gray">
          <a:xfrm>
            <a:off x="12323964" y="1662882"/>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4,75</a:t>
            </a:r>
          </a:p>
        </p:txBody>
      </p:sp>
      <p:cxnSp>
        <p:nvCxnSpPr>
          <p:cNvPr id="13" name="Gerade Verbindung 19">
            <a:extLst>
              <a:ext uri="{FF2B5EF4-FFF2-40B4-BE49-F238E27FC236}">
                <a16:creationId xmlns:a16="http://schemas.microsoft.com/office/drawing/2014/main" id="{D26368C0-7CE5-7041-8E6F-21916865D5DA}"/>
              </a:ext>
            </a:extLst>
          </p:cNvPr>
          <p:cNvCxnSpPr/>
          <p:nvPr/>
        </p:nvCxnSpPr>
        <p:spPr bwMode="gray">
          <a:xfrm rot="5400000" flipV="1">
            <a:off x="12236452" y="6210019"/>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23">
            <a:extLst>
              <a:ext uri="{FF2B5EF4-FFF2-40B4-BE49-F238E27FC236}">
                <a16:creationId xmlns:a16="http://schemas.microsoft.com/office/drawing/2014/main" id="{EAF87133-14D1-3149-84EB-CFC81D6B5CBE}"/>
              </a:ext>
            </a:extLst>
          </p:cNvPr>
          <p:cNvSpPr/>
          <p:nvPr/>
        </p:nvSpPr>
        <p:spPr bwMode="gray">
          <a:xfrm>
            <a:off x="12323964" y="6192019"/>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7,83</a:t>
            </a:r>
          </a:p>
        </p:txBody>
      </p:sp>
      <p:sp>
        <p:nvSpPr>
          <p:cNvPr id="16" name="Textplatzhalter 41">
            <a:extLst>
              <a:ext uri="{FF2B5EF4-FFF2-40B4-BE49-F238E27FC236}">
                <a16:creationId xmlns:a16="http://schemas.microsoft.com/office/drawing/2014/main" id="{A37A0912-C5C9-9048-B680-66BF511DBBC3}"/>
              </a:ext>
            </a:extLst>
          </p:cNvPr>
          <p:cNvSpPr txBox="1">
            <a:spLocks/>
          </p:cNvSpPr>
          <p:nvPr/>
        </p:nvSpPr>
        <p:spPr bwMode="gray">
          <a:xfrm>
            <a:off x="6033260" y="1171820"/>
            <a:ext cx="4766938" cy="3818235"/>
          </a:xfrm>
          <a:prstGeom prst="rect">
            <a:avLst/>
          </a:prstGeom>
        </p:spPr>
        <p:txBody>
          <a:bodyPr vert="horz" lIns="91440" tIns="45720" rIns="91440" bIns="45720" rtlCol="0" anchor="ctr"/>
          <a:lstStyle>
            <a:defPPr>
              <a:defRPr lang="en-US"/>
            </a:defPPr>
            <a:lvl1pPr marL="0" indent="0" algn="l" defTabSz="457200" rtl="0" eaLnBrk="1" latinLnBrk="0" hangingPunct="1">
              <a:lnSpc>
                <a:spcPct val="100000"/>
              </a:lnSpc>
              <a:buFontTx/>
              <a:buNone/>
              <a:defRPr sz="1200" b="1" i="1" kern="1200">
                <a:solidFill>
                  <a:srgbClr val="965AA0"/>
                </a:solidFill>
                <a:latin typeface="+mn-lt"/>
                <a:ea typeface="+mn-ea"/>
                <a:cs typeface="+mn-cs"/>
              </a:defRPr>
            </a:lvl1pPr>
            <a:lvl2pPr marL="0" indent="0" algn="l" defTabSz="457200" rtl="0" eaLnBrk="1" latinLnBrk="0" hangingPunct="1">
              <a:lnSpc>
                <a:spcPct val="100000"/>
              </a:lnSpc>
              <a:buFontTx/>
              <a:buNone/>
              <a:defRPr sz="2000" kern="1200">
                <a:solidFill>
                  <a:srgbClr val="965AA0"/>
                </a:solidFill>
                <a:latin typeface="+mn-lt"/>
                <a:ea typeface="+mn-ea"/>
                <a:cs typeface="+mn-cs"/>
              </a:defRPr>
            </a:lvl2pPr>
            <a:lvl3pPr marL="0" indent="0" algn="l" defTabSz="457200" rtl="0" eaLnBrk="1" latinLnBrk="0" hangingPunct="1">
              <a:lnSpc>
                <a:spcPct val="100000"/>
              </a:lnSpc>
              <a:buFontTx/>
              <a:buNone/>
              <a:defRPr sz="2000" kern="1200">
                <a:solidFill>
                  <a:srgbClr val="965AA0"/>
                </a:solidFill>
                <a:latin typeface="+mn-lt"/>
                <a:ea typeface="+mn-ea"/>
                <a:cs typeface="+mn-cs"/>
              </a:defRPr>
            </a:lvl3pPr>
            <a:lvl4pPr marL="0" indent="0" algn="l" defTabSz="457200" rtl="0" eaLnBrk="1" latinLnBrk="0" hangingPunct="1">
              <a:lnSpc>
                <a:spcPct val="100000"/>
              </a:lnSpc>
              <a:buFontTx/>
              <a:buNone/>
              <a:defRPr sz="2000" kern="1200">
                <a:solidFill>
                  <a:srgbClr val="965AA0"/>
                </a:solidFill>
                <a:latin typeface="+mn-lt"/>
                <a:ea typeface="+mn-ea"/>
                <a:cs typeface="+mn-cs"/>
              </a:defRPr>
            </a:lvl4pPr>
            <a:lvl5pPr marL="0" indent="0" algn="l" defTabSz="457200" rtl="0" eaLnBrk="1" latinLnBrk="0" hangingPunct="1">
              <a:lnSpc>
                <a:spcPct val="100000"/>
              </a:lnSpc>
              <a:buFontTx/>
              <a:buNone/>
              <a:defRPr sz="2000" kern="1200">
                <a:solidFill>
                  <a:srgbClr val="965AA0"/>
                </a:solidFill>
                <a:latin typeface="+mn-lt"/>
                <a:ea typeface="+mn-ea"/>
                <a:cs typeface="+mn-cs"/>
              </a:defRPr>
            </a:lvl5pPr>
            <a:lvl6pPr marL="0" indent="0" algn="l" defTabSz="457200" rtl="0" eaLnBrk="1" latinLnBrk="0" hangingPunct="1">
              <a:lnSpc>
                <a:spcPct val="100000"/>
              </a:lnSpc>
              <a:buFontTx/>
              <a:buNone/>
              <a:defRPr sz="2000" kern="1200">
                <a:solidFill>
                  <a:srgbClr val="965AA0"/>
                </a:solidFill>
                <a:latin typeface="+mn-lt"/>
                <a:ea typeface="+mn-ea"/>
                <a:cs typeface="+mn-cs"/>
              </a:defRPr>
            </a:lvl6pPr>
            <a:lvl7pPr marL="0" indent="0" algn="l" defTabSz="457200" rtl="0" eaLnBrk="1" latinLnBrk="0" hangingPunct="1">
              <a:lnSpc>
                <a:spcPct val="100000"/>
              </a:lnSpc>
              <a:buFontTx/>
              <a:buNone/>
              <a:defRPr sz="2000" kern="1200">
                <a:solidFill>
                  <a:srgbClr val="965AA0"/>
                </a:solidFill>
                <a:latin typeface="+mn-lt"/>
                <a:ea typeface="+mn-ea"/>
                <a:cs typeface="+mn-cs"/>
              </a:defRPr>
            </a:lvl7pPr>
            <a:lvl8pPr marL="0" indent="0" algn="l" defTabSz="457200" rtl="0" eaLnBrk="1" latinLnBrk="0" hangingPunct="1">
              <a:lnSpc>
                <a:spcPct val="100000"/>
              </a:lnSpc>
              <a:buFontTx/>
              <a:buNone/>
              <a:defRPr sz="2000" kern="1200">
                <a:solidFill>
                  <a:srgbClr val="965AA0"/>
                </a:solidFill>
                <a:latin typeface="+mn-lt"/>
                <a:ea typeface="+mn-ea"/>
                <a:cs typeface="+mn-cs"/>
              </a:defRPr>
            </a:lvl8pPr>
            <a:lvl9pPr marL="0" indent="0" algn="l" defTabSz="457200" rtl="0" eaLnBrk="1" latinLnBrk="0" hangingPunct="1">
              <a:lnSpc>
                <a:spcPct val="100000"/>
              </a:lnSpc>
              <a:buFontTx/>
              <a:buNone/>
              <a:defRPr sz="2000" kern="1200">
                <a:solidFill>
                  <a:srgbClr val="965AA0"/>
                </a:solidFill>
                <a:latin typeface="+mn-lt"/>
                <a:ea typeface="+mn-ea"/>
                <a:cs typeface="+mn-cs"/>
              </a:defRPr>
            </a:lvl9pPr>
          </a:lstStyle>
          <a:p>
            <a:endParaRPr lang="en-GB" sz="1100"/>
          </a:p>
        </p:txBody>
      </p:sp>
      <p:sp>
        <p:nvSpPr>
          <p:cNvPr id="18" name="Untertitel 2">
            <a:extLst>
              <a:ext uri="{FF2B5EF4-FFF2-40B4-BE49-F238E27FC236}">
                <a16:creationId xmlns:a16="http://schemas.microsoft.com/office/drawing/2014/main" id="{922D3280-E6E0-674B-A4DD-0D7A0B6C040D}"/>
              </a:ext>
            </a:extLst>
          </p:cNvPr>
          <p:cNvSpPr txBox="1">
            <a:spLocks/>
          </p:cNvSpPr>
          <p:nvPr/>
        </p:nvSpPr>
        <p:spPr bwMode="gray">
          <a:xfrm>
            <a:off x="953612" y="2995940"/>
            <a:ext cx="10942553" cy="2868147"/>
          </a:xfrm>
          <a:prstGeom prst="rect">
            <a:avLst/>
          </a:prstGeom>
        </p:spPr>
        <p:txBody>
          <a:bodyPr anchor="ctr"/>
          <a:lstStyle>
            <a:lvl1pPr marL="0" indent="0" algn="l" defTabSz="457200" rtl="0" eaLnBrk="1" latinLnBrk="0" hangingPunct="1">
              <a:lnSpc>
                <a:spcPct val="90000"/>
              </a:lnSpc>
              <a:spcBef>
                <a:spcPts val="1000"/>
              </a:spcBef>
              <a:spcAft>
                <a:spcPts val="1500"/>
              </a:spcAft>
              <a:buClr>
                <a:schemeClr val="accent1"/>
              </a:buClr>
              <a:buSzPct val="80000"/>
              <a:buFont typeface="Wingdings 3" charset="2"/>
              <a:buNone/>
              <a:defRPr sz="2800" b="1" i="0" kern="1200" cap="all" baseline="0">
                <a:solidFill>
                  <a:schemeClr val="bg1"/>
                </a:solidFill>
                <a:latin typeface="+mn-lt"/>
                <a:ea typeface="+mn-ea"/>
                <a:cs typeface="+mn-cs"/>
              </a:defRPr>
            </a:lvl1pPr>
            <a:lvl2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 typeface="Wingdings 3" charset="2"/>
              <a:buNone/>
              <a:tabLst/>
              <a:defRPr sz="2000" b="0" i="0" kern="1200">
                <a:solidFill>
                  <a:schemeClr val="bg1"/>
                </a:solidFill>
                <a:latin typeface="+mn-lt"/>
                <a:ea typeface="+mn-ea"/>
                <a:cs typeface="+mn-cs"/>
              </a:defRPr>
            </a:lvl3pPr>
            <a:lvl4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8pPr>
            <a:lvl9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9pPr>
          </a:lstStyle>
          <a:p>
            <a:pPr algn="ctr"/>
            <a:r>
              <a:rPr lang="en-GB" sz="4400">
                <a:latin typeface="Arial" panose="020B0604020202020204" pitchFamily="34" charset="0"/>
                <a:cs typeface="Arial" panose="020B0604020202020204" pitchFamily="34" charset="0"/>
              </a:rPr>
              <a:t>RECAP</a:t>
            </a:r>
          </a:p>
        </p:txBody>
      </p:sp>
      <p:pic>
        <p:nvPicPr>
          <p:cNvPr id="19" name="Grafik 25">
            <a:extLst>
              <a:ext uri="{FF2B5EF4-FFF2-40B4-BE49-F238E27FC236}">
                <a16:creationId xmlns:a16="http://schemas.microsoft.com/office/drawing/2014/main" id="{D5792338-6627-6247-9879-FD1ECF9D26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730" y="1195138"/>
            <a:ext cx="1946478" cy="714052"/>
          </a:xfrm>
          <a:prstGeom prst="rect">
            <a:avLst/>
          </a:prstGeom>
        </p:spPr>
      </p:pic>
    </p:spTree>
    <p:extLst>
      <p:ext uri="{BB962C8B-B14F-4D97-AF65-F5344CB8AC3E}">
        <p14:creationId xmlns:p14="http://schemas.microsoft.com/office/powerpoint/2010/main" val="20354001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RECAP</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What we did in the demo</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10/09/2021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dirty="0">
                <a:solidFill>
                  <a:srgbClr val="70267D"/>
                </a:solidFill>
              </a:rPr>
              <a:t>// </a:t>
            </a:r>
            <a:r>
              <a:rPr lang="en-GB" dirty="0" err="1">
                <a:solidFill>
                  <a:srgbClr val="70267D"/>
                </a:solidFill>
              </a:rPr>
              <a:t>OpenAPI</a:t>
            </a:r>
            <a:r>
              <a:rPr lang="en-GB" dirty="0">
                <a:solidFill>
                  <a:srgbClr val="70267D"/>
                </a:solidFill>
              </a:rPr>
              <a:t>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49</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34692"/>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i="1" dirty="0">
                <a:latin typeface="Arial" panose="020B0604020202020204" pitchFamily="34" charset="0"/>
                <a:cs typeface="Arial" panose="020B0604020202020204" pitchFamily="34" charset="0"/>
              </a:rPr>
              <a:t>Wrote an </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 Spec</a:t>
            </a:r>
          </a:p>
          <a:p>
            <a:pPr lvl="1"/>
            <a:r>
              <a:rPr lang="en-GB" sz="1400" dirty="0">
                <a:latin typeface="Arial" panose="020B0604020202020204" pitchFamily="34" charset="0"/>
                <a:cs typeface="Arial" panose="020B0604020202020204" pitchFamily="34" charset="0"/>
              </a:rPr>
              <a:t>Easy, both human and machine readable.</a:t>
            </a:r>
          </a:p>
          <a:p>
            <a:r>
              <a:rPr lang="en-GB" sz="1800" b="1" i="1" dirty="0">
                <a:latin typeface="Arial" panose="020B0604020202020204" pitchFamily="34" charset="0"/>
                <a:cs typeface="Arial" panose="020B0604020202020204" pitchFamily="34" charset="0"/>
              </a:rPr>
              <a:t>Used it and an </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-generator to generate a back-end server in Java and </a:t>
            </a:r>
            <a:r>
              <a:rPr lang="en-GB" sz="1800" b="1" i="1" dirty="0" err="1">
                <a:latin typeface="Arial" panose="020B0604020202020204" pitchFamily="34" charset="0"/>
                <a:cs typeface="Arial" panose="020B0604020202020204" pitchFamily="34" charset="0"/>
              </a:rPr>
              <a:t>SpringBoot</a:t>
            </a:r>
            <a:endParaRPr lang="en-GB" sz="1800" b="1" i="1" dirty="0">
              <a:latin typeface="Arial" panose="020B0604020202020204" pitchFamily="34" charset="0"/>
              <a:cs typeface="Arial" panose="020B0604020202020204" pitchFamily="34" charset="0"/>
            </a:endParaRPr>
          </a:p>
          <a:p>
            <a:pPr lvl="1"/>
            <a:r>
              <a:rPr lang="en-GB" sz="1400" dirty="0">
                <a:latin typeface="Arial" panose="020B0604020202020204" pitchFamily="34" charset="0"/>
                <a:cs typeface="Arial" panose="020B0604020202020204" pitchFamily="34" charset="0"/>
              </a:rPr>
              <a:t>Saves development time.</a:t>
            </a:r>
          </a:p>
          <a:p>
            <a:r>
              <a:rPr lang="en-GB" sz="1800" b="1" i="1" dirty="0">
                <a:latin typeface="Arial" panose="020B0604020202020204" pitchFamily="34" charset="0"/>
                <a:cs typeface="Arial" panose="020B0604020202020204" pitchFamily="34" charset="0"/>
              </a:rPr>
              <a:t>Used it and an </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-generator to generate a front-end client in JavaScript and Angular</a:t>
            </a:r>
          </a:p>
          <a:p>
            <a:pPr lvl="1"/>
            <a:r>
              <a:rPr lang="en-GB" sz="1400" dirty="0">
                <a:latin typeface="Arial" panose="020B0604020202020204" pitchFamily="34" charset="0"/>
                <a:cs typeface="Arial" panose="020B0604020202020204" pitchFamily="34" charset="0"/>
              </a:rPr>
              <a:t>Saves development time.</a:t>
            </a:r>
          </a:p>
          <a:p>
            <a:r>
              <a:rPr lang="en-GB" sz="1800" b="1" i="1" dirty="0">
                <a:latin typeface="Arial" panose="020B0604020202020204" pitchFamily="34" charset="0"/>
                <a:cs typeface="Arial" panose="020B0604020202020204" pitchFamily="34" charset="0"/>
              </a:rPr>
              <a:t>Used Atlassian’s validator to add tests to the back-end server and validate our API</a:t>
            </a:r>
          </a:p>
          <a:p>
            <a:pPr lvl="1"/>
            <a:r>
              <a:rPr lang="en-GB" sz="1400" dirty="0">
                <a:latin typeface="Arial" panose="020B0604020202020204" pitchFamily="34" charset="0"/>
                <a:cs typeface="Arial" panose="020B0604020202020204" pitchFamily="34" charset="0"/>
              </a:rPr>
              <a:t>Fast feedback loop.</a:t>
            </a:r>
          </a:p>
          <a:p>
            <a:r>
              <a:rPr lang="en-GB" sz="1800" b="1" i="1" dirty="0">
                <a:latin typeface="Arial" panose="020B0604020202020204" pitchFamily="34" charset="0"/>
                <a:cs typeface="Arial" panose="020B0604020202020204" pitchFamily="34" charset="0"/>
              </a:rPr>
              <a:t>Used express-</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-validate to add tests to the front-end server and validate our API</a:t>
            </a:r>
          </a:p>
          <a:p>
            <a:pPr lvl="1"/>
            <a:r>
              <a:rPr lang="en-GB" sz="1400" dirty="0">
                <a:latin typeface="Arial" panose="020B0604020202020204" pitchFamily="34" charset="0"/>
                <a:cs typeface="Arial" panose="020B0604020202020204" pitchFamily="34" charset="0"/>
              </a:rPr>
              <a:t>Fast feedback loop.</a:t>
            </a:r>
          </a:p>
          <a:p>
            <a:r>
              <a:rPr lang="en-GB" sz="1800" b="1" i="1" dirty="0">
                <a:latin typeface="Arial" panose="020B0604020202020204" pitchFamily="34" charset="0"/>
                <a:cs typeface="Arial" panose="020B0604020202020204" pitchFamily="34" charset="0"/>
              </a:rPr>
              <a:t>Demonstrated how the tests fail if we breach our API contract</a:t>
            </a:r>
          </a:p>
          <a:p>
            <a:pPr lvl="1"/>
            <a:r>
              <a:rPr lang="en-GB" sz="1400" dirty="0">
                <a:latin typeface="Arial" panose="020B0604020202020204" pitchFamily="34" charset="0"/>
                <a:cs typeface="Arial" panose="020B0604020202020204" pitchFamily="34" charset="0"/>
              </a:rPr>
              <a:t>Enforces the contract, making communication and development easier.</a:t>
            </a:r>
          </a:p>
        </p:txBody>
      </p:sp>
      <p:pic>
        <p:nvPicPr>
          <p:cNvPr id="13" name="Picture 12">
            <a:extLst>
              <a:ext uri="{FF2B5EF4-FFF2-40B4-BE49-F238E27FC236}">
                <a16:creationId xmlns:a16="http://schemas.microsoft.com/office/drawing/2014/main" id="{00C6C59F-D478-4F4D-BD63-EA9C76D4272C}"/>
              </a:ext>
            </a:extLst>
          </p:cNvPr>
          <p:cNvPicPr>
            <a:picLocks noChangeAspect="1"/>
          </p:cNvPicPr>
          <p:nvPr/>
        </p:nvPicPr>
        <p:blipFill>
          <a:blip r:embed="rId4"/>
          <a:stretch>
            <a:fillRect/>
          </a:stretch>
        </p:blipFill>
        <p:spPr>
          <a:xfrm>
            <a:off x="10745034" y="187512"/>
            <a:ext cx="1153452" cy="1156015"/>
          </a:xfrm>
          <a:prstGeom prst="rect">
            <a:avLst/>
          </a:prstGeom>
        </p:spPr>
      </p:pic>
      <p:pic>
        <p:nvPicPr>
          <p:cNvPr id="14" name="Graphic 13" descr="Checkbox Crossed with solid fill">
            <a:extLst>
              <a:ext uri="{FF2B5EF4-FFF2-40B4-BE49-F238E27FC236}">
                <a16:creationId xmlns:a16="http://schemas.microsoft.com/office/drawing/2014/main" id="{08E884E6-724B-0542-AE87-BE8292CF81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22011" y="473398"/>
            <a:ext cx="497448" cy="497448"/>
          </a:xfrm>
          <a:prstGeom prst="rect">
            <a:avLst/>
          </a:prstGeom>
        </p:spPr>
      </p:pic>
      <p:pic>
        <p:nvPicPr>
          <p:cNvPr id="16" name="Graphic 15" descr="Checkbox Ticked with solid fill">
            <a:extLst>
              <a:ext uri="{FF2B5EF4-FFF2-40B4-BE49-F238E27FC236}">
                <a16:creationId xmlns:a16="http://schemas.microsoft.com/office/drawing/2014/main" id="{E60F2202-55A8-A948-B512-C1BC325EB04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22012" y="141556"/>
            <a:ext cx="497447" cy="497447"/>
          </a:xfrm>
          <a:prstGeom prst="rect">
            <a:avLst/>
          </a:prstGeom>
        </p:spPr>
      </p:pic>
    </p:spTree>
    <p:extLst>
      <p:ext uri="{BB962C8B-B14F-4D97-AF65-F5344CB8AC3E}">
        <p14:creationId xmlns:p14="http://schemas.microsoft.com/office/powerpoint/2010/main" val="3918474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3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2">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anim calcmode="lin" valueType="num">
                                      <p:cBhvr additive="base">
                                        <p:cTn id="11" dur="300" fill="hold"/>
                                        <p:tgtEl>
                                          <p:spTgt spid="12">
                                            <p:txEl>
                                              <p:pRg st="1" end="1"/>
                                            </p:txEl>
                                          </p:spTgt>
                                        </p:tgtEl>
                                        <p:attrNameLst>
                                          <p:attrName>ppt_x</p:attrName>
                                        </p:attrNameLst>
                                      </p:cBhvr>
                                      <p:tavLst>
                                        <p:tav tm="0">
                                          <p:val>
                                            <p:strVal val="0-#ppt_w/2"/>
                                          </p:val>
                                        </p:tav>
                                        <p:tav tm="100000">
                                          <p:val>
                                            <p:strVal val="#ppt_x"/>
                                          </p:val>
                                        </p:tav>
                                      </p:tavLst>
                                    </p:anim>
                                    <p:anim calcmode="lin" valueType="num">
                                      <p:cBhvr additive="base">
                                        <p:cTn id="12" dur="300" fill="hold"/>
                                        <p:tgtEl>
                                          <p:spTgt spid="1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 calcmode="lin" valueType="num">
                                      <p:cBhvr additive="base">
                                        <p:cTn id="17" dur="3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12">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12">
                                            <p:txEl>
                                              <p:pRg st="3" end="3"/>
                                            </p:txEl>
                                          </p:spTgt>
                                        </p:tgtEl>
                                        <p:attrNameLst>
                                          <p:attrName>style.visibility</p:attrName>
                                        </p:attrNameLst>
                                      </p:cBhvr>
                                      <p:to>
                                        <p:strVal val="visible"/>
                                      </p:to>
                                    </p:set>
                                    <p:anim calcmode="lin" valueType="num">
                                      <p:cBhvr additive="base">
                                        <p:cTn id="21" dur="300" fill="hold"/>
                                        <p:tgtEl>
                                          <p:spTgt spid="12">
                                            <p:txEl>
                                              <p:pRg st="3" end="3"/>
                                            </p:txEl>
                                          </p:spTgt>
                                        </p:tgtEl>
                                        <p:attrNameLst>
                                          <p:attrName>ppt_x</p:attrName>
                                        </p:attrNameLst>
                                      </p:cBhvr>
                                      <p:tavLst>
                                        <p:tav tm="0">
                                          <p:val>
                                            <p:strVal val="0-#ppt_w/2"/>
                                          </p:val>
                                        </p:tav>
                                        <p:tav tm="100000">
                                          <p:val>
                                            <p:strVal val="#ppt_x"/>
                                          </p:val>
                                        </p:tav>
                                      </p:tavLst>
                                    </p:anim>
                                    <p:anim calcmode="lin" valueType="num">
                                      <p:cBhvr additive="base">
                                        <p:cTn id="22" dur="300" fill="hold"/>
                                        <p:tgtEl>
                                          <p:spTgt spid="1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 calcmode="lin" valueType="num">
                                      <p:cBhvr additive="base">
                                        <p:cTn id="27" dur="300" fill="hold"/>
                                        <p:tgtEl>
                                          <p:spTgt spid="12">
                                            <p:txEl>
                                              <p:pRg st="4" end="4"/>
                                            </p:txEl>
                                          </p:spTgt>
                                        </p:tgtEl>
                                        <p:attrNameLst>
                                          <p:attrName>ppt_x</p:attrName>
                                        </p:attrNameLst>
                                      </p:cBhvr>
                                      <p:tavLst>
                                        <p:tav tm="0">
                                          <p:val>
                                            <p:strVal val="0-#ppt_w/2"/>
                                          </p:val>
                                        </p:tav>
                                        <p:tav tm="100000">
                                          <p:val>
                                            <p:strVal val="#ppt_x"/>
                                          </p:val>
                                        </p:tav>
                                      </p:tavLst>
                                    </p:anim>
                                    <p:anim calcmode="lin" valueType="num">
                                      <p:cBhvr additive="base">
                                        <p:cTn id="28" dur="300" fill="hold"/>
                                        <p:tgtEl>
                                          <p:spTgt spid="12">
                                            <p:txEl>
                                              <p:pRg st="4" end="4"/>
                                            </p:txEl>
                                          </p:spTgt>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12">
                                            <p:txEl>
                                              <p:pRg st="5" end="5"/>
                                            </p:txEl>
                                          </p:spTgt>
                                        </p:tgtEl>
                                        <p:attrNameLst>
                                          <p:attrName>style.visibility</p:attrName>
                                        </p:attrNameLst>
                                      </p:cBhvr>
                                      <p:to>
                                        <p:strVal val="visible"/>
                                      </p:to>
                                    </p:set>
                                    <p:anim calcmode="lin" valueType="num">
                                      <p:cBhvr additive="base">
                                        <p:cTn id="31" dur="300" fill="hold"/>
                                        <p:tgtEl>
                                          <p:spTgt spid="12">
                                            <p:txEl>
                                              <p:pRg st="5" end="5"/>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12">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2">
                                            <p:txEl>
                                              <p:pRg st="6" end="6"/>
                                            </p:txEl>
                                          </p:spTgt>
                                        </p:tgtEl>
                                        <p:attrNameLst>
                                          <p:attrName>style.visibility</p:attrName>
                                        </p:attrNameLst>
                                      </p:cBhvr>
                                      <p:to>
                                        <p:strVal val="visible"/>
                                      </p:to>
                                    </p:set>
                                    <p:anim calcmode="lin" valueType="num">
                                      <p:cBhvr additive="base">
                                        <p:cTn id="37" dur="300" fill="hold"/>
                                        <p:tgtEl>
                                          <p:spTgt spid="12">
                                            <p:txEl>
                                              <p:pRg st="6" end="6"/>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12">
                                            <p:txEl>
                                              <p:pRg st="6" end="6"/>
                                            </p:txEl>
                                          </p:spTgt>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12">
                                            <p:txEl>
                                              <p:pRg st="7" end="7"/>
                                            </p:txEl>
                                          </p:spTgt>
                                        </p:tgtEl>
                                        <p:attrNameLst>
                                          <p:attrName>style.visibility</p:attrName>
                                        </p:attrNameLst>
                                      </p:cBhvr>
                                      <p:to>
                                        <p:strVal val="visible"/>
                                      </p:to>
                                    </p:set>
                                    <p:anim calcmode="lin" valueType="num">
                                      <p:cBhvr additive="base">
                                        <p:cTn id="41" dur="300" fill="hold"/>
                                        <p:tgtEl>
                                          <p:spTgt spid="12">
                                            <p:txEl>
                                              <p:pRg st="7" end="7"/>
                                            </p:txEl>
                                          </p:spTgt>
                                        </p:tgtEl>
                                        <p:attrNameLst>
                                          <p:attrName>ppt_x</p:attrName>
                                        </p:attrNameLst>
                                      </p:cBhvr>
                                      <p:tavLst>
                                        <p:tav tm="0">
                                          <p:val>
                                            <p:strVal val="0-#ppt_w/2"/>
                                          </p:val>
                                        </p:tav>
                                        <p:tav tm="100000">
                                          <p:val>
                                            <p:strVal val="#ppt_x"/>
                                          </p:val>
                                        </p:tav>
                                      </p:tavLst>
                                    </p:anim>
                                    <p:anim calcmode="lin" valueType="num">
                                      <p:cBhvr additive="base">
                                        <p:cTn id="42" dur="300" fill="hold"/>
                                        <p:tgtEl>
                                          <p:spTgt spid="12">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12">
                                            <p:txEl>
                                              <p:pRg st="8" end="8"/>
                                            </p:txEl>
                                          </p:spTgt>
                                        </p:tgtEl>
                                        <p:attrNameLst>
                                          <p:attrName>style.visibility</p:attrName>
                                        </p:attrNameLst>
                                      </p:cBhvr>
                                      <p:to>
                                        <p:strVal val="visible"/>
                                      </p:to>
                                    </p:set>
                                    <p:anim calcmode="lin" valueType="num">
                                      <p:cBhvr additive="base">
                                        <p:cTn id="47" dur="300" fill="hold"/>
                                        <p:tgtEl>
                                          <p:spTgt spid="12">
                                            <p:txEl>
                                              <p:pRg st="8" end="8"/>
                                            </p:txEl>
                                          </p:spTgt>
                                        </p:tgtEl>
                                        <p:attrNameLst>
                                          <p:attrName>ppt_x</p:attrName>
                                        </p:attrNameLst>
                                      </p:cBhvr>
                                      <p:tavLst>
                                        <p:tav tm="0">
                                          <p:val>
                                            <p:strVal val="0-#ppt_w/2"/>
                                          </p:val>
                                        </p:tav>
                                        <p:tav tm="100000">
                                          <p:val>
                                            <p:strVal val="#ppt_x"/>
                                          </p:val>
                                        </p:tav>
                                      </p:tavLst>
                                    </p:anim>
                                    <p:anim calcmode="lin" valueType="num">
                                      <p:cBhvr additive="base">
                                        <p:cTn id="48" dur="300" fill="hold"/>
                                        <p:tgtEl>
                                          <p:spTgt spid="12">
                                            <p:txEl>
                                              <p:pRg st="8" end="8"/>
                                            </p:txEl>
                                          </p:spTgt>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12">
                                            <p:txEl>
                                              <p:pRg st="9" end="9"/>
                                            </p:txEl>
                                          </p:spTgt>
                                        </p:tgtEl>
                                        <p:attrNameLst>
                                          <p:attrName>style.visibility</p:attrName>
                                        </p:attrNameLst>
                                      </p:cBhvr>
                                      <p:to>
                                        <p:strVal val="visible"/>
                                      </p:to>
                                    </p:set>
                                    <p:anim calcmode="lin" valueType="num">
                                      <p:cBhvr additive="base">
                                        <p:cTn id="51" dur="300" fill="hold"/>
                                        <p:tgtEl>
                                          <p:spTgt spid="12">
                                            <p:txEl>
                                              <p:pRg st="9" end="9"/>
                                            </p:txEl>
                                          </p:spTgt>
                                        </p:tgtEl>
                                        <p:attrNameLst>
                                          <p:attrName>ppt_x</p:attrName>
                                        </p:attrNameLst>
                                      </p:cBhvr>
                                      <p:tavLst>
                                        <p:tav tm="0">
                                          <p:val>
                                            <p:strVal val="0-#ppt_w/2"/>
                                          </p:val>
                                        </p:tav>
                                        <p:tav tm="100000">
                                          <p:val>
                                            <p:strVal val="#ppt_x"/>
                                          </p:val>
                                        </p:tav>
                                      </p:tavLst>
                                    </p:anim>
                                    <p:anim calcmode="lin" valueType="num">
                                      <p:cBhvr additive="base">
                                        <p:cTn id="52" dur="300" fill="hold"/>
                                        <p:tgtEl>
                                          <p:spTgt spid="12">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nodeType="clickEffect">
                                  <p:stCondLst>
                                    <p:cond delay="0"/>
                                  </p:stCondLst>
                                  <p:childTnLst>
                                    <p:set>
                                      <p:cBhvr>
                                        <p:cTn id="56" dur="1" fill="hold">
                                          <p:stCondLst>
                                            <p:cond delay="0"/>
                                          </p:stCondLst>
                                        </p:cTn>
                                        <p:tgtEl>
                                          <p:spTgt spid="12">
                                            <p:txEl>
                                              <p:pRg st="10" end="10"/>
                                            </p:txEl>
                                          </p:spTgt>
                                        </p:tgtEl>
                                        <p:attrNameLst>
                                          <p:attrName>style.visibility</p:attrName>
                                        </p:attrNameLst>
                                      </p:cBhvr>
                                      <p:to>
                                        <p:strVal val="visible"/>
                                      </p:to>
                                    </p:set>
                                    <p:anim calcmode="lin" valueType="num">
                                      <p:cBhvr additive="base">
                                        <p:cTn id="57" dur="300" fill="hold"/>
                                        <p:tgtEl>
                                          <p:spTgt spid="12">
                                            <p:txEl>
                                              <p:pRg st="10" end="10"/>
                                            </p:txEl>
                                          </p:spTgt>
                                        </p:tgtEl>
                                        <p:attrNameLst>
                                          <p:attrName>ppt_x</p:attrName>
                                        </p:attrNameLst>
                                      </p:cBhvr>
                                      <p:tavLst>
                                        <p:tav tm="0">
                                          <p:val>
                                            <p:strVal val="0-#ppt_w/2"/>
                                          </p:val>
                                        </p:tav>
                                        <p:tav tm="100000">
                                          <p:val>
                                            <p:strVal val="#ppt_x"/>
                                          </p:val>
                                        </p:tav>
                                      </p:tavLst>
                                    </p:anim>
                                    <p:anim calcmode="lin" valueType="num">
                                      <p:cBhvr additive="base">
                                        <p:cTn id="58" dur="300" fill="hold"/>
                                        <p:tgtEl>
                                          <p:spTgt spid="12">
                                            <p:txEl>
                                              <p:pRg st="10" end="10"/>
                                            </p:txEl>
                                          </p:spTgt>
                                        </p:tgtEl>
                                        <p:attrNameLst>
                                          <p:attrName>ppt_y</p:attrName>
                                        </p:attrNameLst>
                                      </p:cBhvr>
                                      <p:tavLst>
                                        <p:tav tm="0">
                                          <p:val>
                                            <p:strVal val="#ppt_y"/>
                                          </p:val>
                                        </p:tav>
                                        <p:tav tm="100000">
                                          <p:val>
                                            <p:strVal val="#ppt_y"/>
                                          </p:val>
                                        </p:tav>
                                      </p:tavLst>
                                    </p:anim>
                                  </p:childTnLst>
                                </p:cTn>
                              </p:par>
                              <p:par>
                                <p:cTn id="59" presetID="2" presetClass="entr" presetSubtype="8" fill="hold" nodeType="withEffect">
                                  <p:stCondLst>
                                    <p:cond delay="0"/>
                                  </p:stCondLst>
                                  <p:childTnLst>
                                    <p:set>
                                      <p:cBhvr>
                                        <p:cTn id="60" dur="1" fill="hold">
                                          <p:stCondLst>
                                            <p:cond delay="0"/>
                                          </p:stCondLst>
                                        </p:cTn>
                                        <p:tgtEl>
                                          <p:spTgt spid="12">
                                            <p:txEl>
                                              <p:pRg st="11" end="11"/>
                                            </p:txEl>
                                          </p:spTgt>
                                        </p:tgtEl>
                                        <p:attrNameLst>
                                          <p:attrName>style.visibility</p:attrName>
                                        </p:attrNameLst>
                                      </p:cBhvr>
                                      <p:to>
                                        <p:strVal val="visible"/>
                                      </p:to>
                                    </p:set>
                                    <p:anim calcmode="lin" valueType="num">
                                      <p:cBhvr additive="base">
                                        <p:cTn id="61" dur="300" fill="hold"/>
                                        <p:tgtEl>
                                          <p:spTgt spid="12">
                                            <p:txEl>
                                              <p:pRg st="11" end="11"/>
                                            </p:txEl>
                                          </p:spTgt>
                                        </p:tgtEl>
                                        <p:attrNameLst>
                                          <p:attrName>ppt_x</p:attrName>
                                        </p:attrNameLst>
                                      </p:cBhvr>
                                      <p:tavLst>
                                        <p:tav tm="0">
                                          <p:val>
                                            <p:strVal val="0-#ppt_w/2"/>
                                          </p:val>
                                        </p:tav>
                                        <p:tav tm="100000">
                                          <p:val>
                                            <p:strVal val="#ppt_x"/>
                                          </p:val>
                                        </p:tav>
                                      </p:tavLst>
                                    </p:anim>
                                    <p:anim calcmode="lin" valueType="num">
                                      <p:cBhvr additive="base">
                                        <p:cTn id="62" dur="300" fill="hold"/>
                                        <p:tgtEl>
                                          <p:spTgt spid="12">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INTRODUCTION – WHAT IS AN API?</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err="1">
                <a:latin typeface="Arial" panose="020B0604020202020204" pitchFamily="34" charset="0"/>
                <a:cs typeface="Arial" panose="020B0604020202020204" pitchFamily="34" charset="0"/>
              </a:rPr>
              <a:t>OpenAPI</a:t>
            </a:r>
            <a:r>
              <a:rPr lang="en-GB" dirty="0">
                <a:latin typeface="Arial" panose="020B0604020202020204" pitchFamily="34" charset="0"/>
                <a:cs typeface="Arial" panose="020B0604020202020204" pitchFamily="34" charset="0"/>
              </a:rPr>
              <a:t> Contract Validation</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10/09/2021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dirty="0">
                <a:solidFill>
                  <a:srgbClr val="70267D"/>
                </a:solidFill>
              </a:rPr>
              <a:t>//  </a:t>
            </a:r>
            <a:r>
              <a:rPr lang="en-GB" dirty="0" err="1">
                <a:solidFill>
                  <a:srgbClr val="70267D"/>
                </a:solidFill>
              </a:rPr>
              <a:t>OpenAPI</a:t>
            </a:r>
            <a:r>
              <a:rPr lang="en-GB" dirty="0">
                <a:solidFill>
                  <a:srgbClr val="70267D"/>
                </a:solidFill>
              </a:rPr>
              <a:t>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5</a:t>
            </a:fld>
            <a:endParaRPr lang="en-GB">
              <a:solidFill>
                <a:srgbClr val="70267D"/>
              </a:solidFill>
            </a:endParaRPr>
          </a:p>
        </p:txBody>
      </p:sp>
      <p:pic>
        <p:nvPicPr>
          <p:cNvPr id="13" name="Picture 12">
            <a:extLst>
              <a:ext uri="{FF2B5EF4-FFF2-40B4-BE49-F238E27FC236}">
                <a16:creationId xmlns:a16="http://schemas.microsoft.com/office/drawing/2014/main" id="{5745CB64-D55C-564E-AE82-D1EE069B9592}"/>
              </a:ext>
            </a:extLst>
          </p:cNvPr>
          <p:cNvPicPr>
            <a:picLocks noChangeAspect="1"/>
          </p:cNvPicPr>
          <p:nvPr/>
        </p:nvPicPr>
        <p:blipFill>
          <a:blip r:embed="rId4"/>
          <a:stretch>
            <a:fillRect/>
          </a:stretch>
        </p:blipFill>
        <p:spPr>
          <a:xfrm>
            <a:off x="10745034" y="187512"/>
            <a:ext cx="1153452" cy="1156015"/>
          </a:xfrm>
          <a:prstGeom prst="rect">
            <a:avLst/>
          </a:prstGeom>
        </p:spPr>
      </p:pic>
      <p:sp>
        <p:nvSpPr>
          <p:cNvPr id="12" name="Parallelogram 11">
            <a:extLst>
              <a:ext uri="{FF2B5EF4-FFF2-40B4-BE49-F238E27FC236}">
                <a16:creationId xmlns:a16="http://schemas.microsoft.com/office/drawing/2014/main" id="{360FD080-0C17-F94B-8C77-EE417DD8F976}"/>
              </a:ext>
            </a:extLst>
          </p:cNvPr>
          <p:cNvSpPr/>
          <p:nvPr/>
        </p:nvSpPr>
        <p:spPr>
          <a:xfrm rot="19718536">
            <a:off x="1601569" y="2937219"/>
            <a:ext cx="1779058" cy="1284197"/>
          </a:xfrm>
          <a:prstGeom prst="parallelogram">
            <a:avLst>
              <a:gd name="adj" fmla="val 59415"/>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B0E511A0-70C1-5743-AD96-CAB5DB23CD73}"/>
              </a:ext>
            </a:extLst>
          </p:cNvPr>
          <p:cNvPicPr>
            <a:picLocks noChangeAspect="1"/>
          </p:cNvPicPr>
          <p:nvPr/>
        </p:nvPicPr>
        <p:blipFill>
          <a:blip r:embed="rId5"/>
          <a:stretch>
            <a:fillRect/>
          </a:stretch>
        </p:blipFill>
        <p:spPr>
          <a:xfrm>
            <a:off x="1333500" y="2143503"/>
            <a:ext cx="1632724" cy="2517116"/>
          </a:xfrm>
          <a:prstGeom prst="rect">
            <a:avLst/>
          </a:prstGeom>
        </p:spPr>
      </p:pic>
      <p:sp>
        <p:nvSpPr>
          <p:cNvPr id="16" name="Snip Single Corner of Rectangle 15">
            <a:extLst>
              <a:ext uri="{FF2B5EF4-FFF2-40B4-BE49-F238E27FC236}">
                <a16:creationId xmlns:a16="http://schemas.microsoft.com/office/drawing/2014/main" id="{3599CD22-7EFF-304F-82B2-2E8EC10C0763}"/>
              </a:ext>
            </a:extLst>
          </p:cNvPr>
          <p:cNvSpPr/>
          <p:nvPr/>
        </p:nvSpPr>
        <p:spPr>
          <a:xfrm rot="10800000">
            <a:off x="7604448" y="2367608"/>
            <a:ext cx="2218420" cy="1475837"/>
          </a:xfrm>
          <a:prstGeom prst="snip1Rect">
            <a:avLst>
              <a:gd name="adj" fmla="val 16036"/>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88D7AD30-3CC3-024E-8BBD-A56FEC5634FE}"/>
              </a:ext>
            </a:extLst>
          </p:cNvPr>
          <p:cNvSpPr/>
          <p:nvPr/>
        </p:nvSpPr>
        <p:spPr>
          <a:xfrm flipH="1">
            <a:off x="7663439" y="3651212"/>
            <a:ext cx="127622" cy="113109"/>
          </a:xfrm>
          <a:prstGeom prst="rect">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5ED4145D-0CD3-FE49-9AA7-7F0BC16CEEBF}"/>
              </a:ext>
            </a:extLst>
          </p:cNvPr>
          <p:cNvPicPr>
            <a:picLocks noChangeAspect="1"/>
          </p:cNvPicPr>
          <p:nvPr/>
        </p:nvPicPr>
        <p:blipFill>
          <a:blip r:embed="rId6"/>
          <a:stretch>
            <a:fillRect/>
          </a:stretch>
        </p:blipFill>
        <p:spPr>
          <a:xfrm>
            <a:off x="7044830" y="2282943"/>
            <a:ext cx="3813670" cy="2219093"/>
          </a:xfrm>
          <a:prstGeom prst="rect">
            <a:avLst/>
          </a:prstGeom>
        </p:spPr>
      </p:pic>
      <p:cxnSp>
        <p:nvCxnSpPr>
          <p:cNvPr id="27" name="Elbow Connector 26">
            <a:extLst>
              <a:ext uri="{FF2B5EF4-FFF2-40B4-BE49-F238E27FC236}">
                <a16:creationId xmlns:a16="http://schemas.microsoft.com/office/drawing/2014/main" id="{808A22D0-C74D-D44E-B02A-8E2B5A992C26}"/>
              </a:ext>
            </a:extLst>
          </p:cNvPr>
          <p:cNvCxnSpPr>
            <a:cxnSpLocks/>
            <a:stCxn id="19" idx="3"/>
            <a:endCxn id="23" idx="1"/>
          </p:cNvCxnSpPr>
          <p:nvPr/>
        </p:nvCxnSpPr>
        <p:spPr>
          <a:xfrm flipV="1">
            <a:off x="3890346" y="2859730"/>
            <a:ext cx="2712515" cy="700699"/>
          </a:xfrm>
          <a:prstGeom prst="bentConnector3">
            <a:avLst>
              <a:gd name="adj1" fmla="val 46904"/>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9" name="Textplatzhalter 8">
            <a:extLst>
              <a:ext uri="{FF2B5EF4-FFF2-40B4-BE49-F238E27FC236}">
                <a16:creationId xmlns:a16="http://schemas.microsoft.com/office/drawing/2014/main" id="{03110936-917C-D343-AF08-43FADC6F3DE2}"/>
              </a:ext>
            </a:extLst>
          </p:cNvPr>
          <p:cNvSpPr txBox="1">
            <a:spLocks/>
          </p:cNvSpPr>
          <p:nvPr/>
        </p:nvSpPr>
        <p:spPr bwMode="gray">
          <a:xfrm>
            <a:off x="2996561" y="1310043"/>
            <a:ext cx="6198878" cy="4266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800" i="1" dirty="0">
                <a:latin typeface="Arial" panose="020B0604020202020204" pitchFamily="34" charset="0"/>
                <a:cs typeface="Arial" panose="020B0604020202020204" pitchFamily="34" charset="0"/>
              </a:rPr>
              <a:t>Application Programming Interface - API</a:t>
            </a:r>
          </a:p>
        </p:txBody>
      </p:sp>
      <p:sp>
        <p:nvSpPr>
          <p:cNvPr id="17" name="Rectangle 16">
            <a:extLst>
              <a:ext uri="{FF2B5EF4-FFF2-40B4-BE49-F238E27FC236}">
                <a16:creationId xmlns:a16="http://schemas.microsoft.com/office/drawing/2014/main" id="{DB8B82C8-3D16-B743-8EC6-B08036E1BF9E}"/>
              </a:ext>
            </a:extLst>
          </p:cNvPr>
          <p:cNvSpPr/>
          <p:nvPr/>
        </p:nvSpPr>
        <p:spPr>
          <a:xfrm>
            <a:off x="2966225" y="3268813"/>
            <a:ext cx="856538" cy="58782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DF9119B0-93ED-CC4C-A6C6-142A554B5D7F}"/>
              </a:ext>
            </a:extLst>
          </p:cNvPr>
          <p:cNvSpPr txBox="1"/>
          <p:nvPr/>
        </p:nvSpPr>
        <p:spPr>
          <a:xfrm>
            <a:off x="2898641" y="3329596"/>
            <a:ext cx="991705" cy="461665"/>
          </a:xfrm>
          <a:prstGeom prst="rect">
            <a:avLst/>
          </a:prstGeom>
          <a:noFill/>
        </p:spPr>
        <p:txBody>
          <a:bodyPr wrap="square" rtlCol="0">
            <a:spAutoFit/>
          </a:bodyPr>
          <a:lstStyle/>
          <a:p>
            <a:pPr algn="ctr"/>
            <a:r>
              <a:rPr lang="en-GB" sz="2400" b="1" dirty="0"/>
              <a:t>{API}</a:t>
            </a:r>
          </a:p>
        </p:txBody>
      </p:sp>
      <p:sp>
        <p:nvSpPr>
          <p:cNvPr id="22" name="Rectangle 21">
            <a:extLst>
              <a:ext uri="{FF2B5EF4-FFF2-40B4-BE49-F238E27FC236}">
                <a16:creationId xmlns:a16="http://schemas.microsoft.com/office/drawing/2014/main" id="{9CF6407A-7C92-F64C-B3F9-C7CD314CFC50}"/>
              </a:ext>
            </a:extLst>
          </p:cNvPr>
          <p:cNvSpPr/>
          <p:nvPr/>
        </p:nvSpPr>
        <p:spPr>
          <a:xfrm>
            <a:off x="6670445" y="2568114"/>
            <a:ext cx="856538" cy="58782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CD3D9723-D4F1-FB40-AB31-4058E488046E}"/>
              </a:ext>
            </a:extLst>
          </p:cNvPr>
          <p:cNvSpPr txBox="1"/>
          <p:nvPr/>
        </p:nvSpPr>
        <p:spPr>
          <a:xfrm>
            <a:off x="6602861" y="2628897"/>
            <a:ext cx="991705" cy="461665"/>
          </a:xfrm>
          <a:prstGeom prst="rect">
            <a:avLst/>
          </a:prstGeom>
          <a:noFill/>
        </p:spPr>
        <p:txBody>
          <a:bodyPr wrap="square" rtlCol="0">
            <a:spAutoFit/>
          </a:bodyPr>
          <a:lstStyle/>
          <a:p>
            <a:pPr algn="ctr"/>
            <a:r>
              <a:rPr lang="en-GB" sz="2400" b="1" dirty="0"/>
              <a:t>{API}</a:t>
            </a:r>
          </a:p>
        </p:txBody>
      </p:sp>
      <p:sp>
        <p:nvSpPr>
          <p:cNvPr id="28" name="TextBox 27">
            <a:extLst>
              <a:ext uri="{FF2B5EF4-FFF2-40B4-BE49-F238E27FC236}">
                <a16:creationId xmlns:a16="http://schemas.microsoft.com/office/drawing/2014/main" id="{CE28AA31-A4F7-9646-AE89-540B6EB0CC71}"/>
              </a:ext>
            </a:extLst>
          </p:cNvPr>
          <p:cNvSpPr txBox="1"/>
          <p:nvPr/>
        </p:nvSpPr>
        <p:spPr>
          <a:xfrm rot="19765661">
            <a:off x="1482561" y="2415268"/>
            <a:ext cx="1223291" cy="461665"/>
          </a:xfrm>
          <a:prstGeom prst="rect">
            <a:avLst/>
          </a:prstGeom>
          <a:noFill/>
        </p:spPr>
        <p:txBody>
          <a:bodyPr wrap="square" rtlCol="0">
            <a:spAutoFit/>
          </a:bodyPr>
          <a:lstStyle/>
          <a:p>
            <a:pPr algn="ctr"/>
            <a:r>
              <a:rPr lang="en-GB" sz="2400" b="1" dirty="0"/>
              <a:t>SERVER</a:t>
            </a:r>
          </a:p>
        </p:txBody>
      </p:sp>
      <p:sp>
        <p:nvSpPr>
          <p:cNvPr id="30" name="TextBox 29">
            <a:extLst>
              <a:ext uri="{FF2B5EF4-FFF2-40B4-BE49-F238E27FC236}">
                <a16:creationId xmlns:a16="http://schemas.microsoft.com/office/drawing/2014/main" id="{DFB6D530-920E-BB43-A85F-013225455BD3}"/>
              </a:ext>
            </a:extLst>
          </p:cNvPr>
          <p:cNvSpPr txBox="1"/>
          <p:nvPr/>
        </p:nvSpPr>
        <p:spPr>
          <a:xfrm>
            <a:off x="8001242" y="2798174"/>
            <a:ext cx="1424832" cy="584775"/>
          </a:xfrm>
          <a:prstGeom prst="rect">
            <a:avLst/>
          </a:prstGeom>
          <a:noFill/>
        </p:spPr>
        <p:txBody>
          <a:bodyPr wrap="square" rtlCol="0">
            <a:spAutoFit/>
          </a:bodyPr>
          <a:lstStyle/>
          <a:p>
            <a:pPr algn="ctr"/>
            <a:r>
              <a:rPr lang="en-GB" sz="3200" b="1" dirty="0"/>
              <a:t>CLIENT</a:t>
            </a:r>
          </a:p>
        </p:txBody>
      </p:sp>
      <p:sp>
        <p:nvSpPr>
          <p:cNvPr id="31" name="TextBox 30">
            <a:extLst>
              <a:ext uri="{FF2B5EF4-FFF2-40B4-BE49-F238E27FC236}">
                <a16:creationId xmlns:a16="http://schemas.microsoft.com/office/drawing/2014/main" id="{076C8BF3-361D-3742-8B27-A82128996A3F}"/>
              </a:ext>
            </a:extLst>
          </p:cNvPr>
          <p:cNvSpPr txBox="1"/>
          <p:nvPr/>
        </p:nvSpPr>
        <p:spPr>
          <a:xfrm>
            <a:off x="9748131" y="3493548"/>
            <a:ext cx="1090640" cy="400110"/>
          </a:xfrm>
          <a:prstGeom prst="rect">
            <a:avLst/>
          </a:prstGeom>
          <a:noFill/>
        </p:spPr>
        <p:txBody>
          <a:bodyPr wrap="square" rtlCol="0">
            <a:spAutoFit/>
          </a:bodyPr>
          <a:lstStyle/>
          <a:p>
            <a:pPr algn="ctr"/>
            <a:r>
              <a:rPr lang="en-GB" sz="2000" b="1" dirty="0"/>
              <a:t>CLIENT</a:t>
            </a:r>
          </a:p>
        </p:txBody>
      </p:sp>
      <p:sp>
        <p:nvSpPr>
          <p:cNvPr id="32" name="TextBox 31">
            <a:extLst>
              <a:ext uri="{FF2B5EF4-FFF2-40B4-BE49-F238E27FC236}">
                <a16:creationId xmlns:a16="http://schemas.microsoft.com/office/drawing/2014/main" id="{E9152FDC-99A4-5E45-8373-62F2526174F9}"/>
              </a:ext>
            </a:extLst>
          </p:cNvPr>
          <p:cNvSpPr txBox="1"/>
          <p:nvPr/>
        </p:nvSpPr>
        <p:spPr>
          <a:xfrm>
            <a:off x="6830316" y="3820840"/>
            <a:ext cx="1090640" cy="307777"/>
          </a:xfrm>
          <a:prstGeom prst="rect">
            <a:avLst/>
          </a:prstGeom>
          <a:noFill/>
        </p:spPr>
        <p:txBody>
          <a:bodyPr wrap="square" rtlCol="0">
            <a:spAutoFit/>
          </a:bodyPr>
          <a:lstStyle/>
          <a:p>
            <a:pPr algn="ctr"/>
            <a:r>
              <a:rPr lang="en-GB" sz="1400" b="1" dirty="0"/>
              <a:t>CLIENT</a:t>
            </a:r>
          </a:p>
        </p:txBody>
      </p:sp>
      <p:pic>
        <p:nvPicPr>
          <p:cNvPr id="24" name="Graphic 23" descr="Checkbox Crossed with solid fill">
            <a:extLst>
              <a:ext uri="{FF2B5EF4-FFF2-40B4-BE49-F238E27FC236}">
                <a16:creationId xmlns:a16="http://schemas.microsoft.com/office/drawing/2014/main" id="{9E4DE2D6-B2A7-A24A-AC1D-6E323710735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22011" y="473398"/>
            <a:ext cx="497448" cy="497448"/>
          </a:xfrm>
          <a:prstGeom prst="rect">
            <a:avLst/>
          </a:prstGeom>
        </p:spPr>
      </p:pic>
      <p:pic>
        <p:nvPicPr>
          <p:cNvPr id="25" name="Graphic 24" descr="Checkbox Ticked with solid fill">
            <a:extLst>
              <a:ext uri="{FF2B5EF4-FFF2-40B4-BE49-F238E27FC236}">
                <a16:creationId xmlns:a16="http://schemas.microsoft.com/office/drawing/2014/main" id="{72089847-4ADC-214A-B21F-199C9A02F7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322012" y="141556"/>
            <a:ext cx="497447" cy="497447"/>
          </a:xfrm>
          <a:prstGeom prst="rect">
            <a:avLst/>
          </a:prstGeom>
        </p:spPr>
      </p:pic>
    </p:spTree>
    <p:extLst>
      <p:ext uri="{BB962C8B-B14F-4D97-AF65-F5344CB8AC3E}">
        <p14:creationId xmlns:p14="http://schemas.microsoft.com/office/powerpoint/2010/main" val="6301386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a:solidFill>
                  <a:srgbClr val="70267D"/>
                </a:solidFill>
                <a:latin typeface="Arial" panose="020B0604020202020204" pitchFamily="34" charset="0"/>
                <a:cs typeface="Arial" panose="020B0604020202020204" pitchFamily="34" charset="0"/>
              </a:rPr>
              <a:t>CLOSING THOUGHTS</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a:latin typeface="Arial" panose="020B0604020202020204" pitchFamily="34" charset="0"/>
                <a:cs typeface="Arial" panose="020B0604020202020204" pitchFamily="34" charset="0"/>
              </a:rPr>
              <a:t>Openapi Contract Validation</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10/09/2021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dirty="0">
                <a:solidFill>
                  <a:srgbClr val="70267D"/>
                </a:solidFill>
              </a:rPr>
              <a:t>// </a:t>
            </a:r>
            <a:r>
              <a:rPr lang="en-GB" dirty="0" err="1">
                <a:solidFill>
                  <a:srgbClr val="70267D"/>
                </a:solidFill>
              </a:rPr>
              <a:t>OpenAPI</a:t>
            </a:r>
            <a:r>
              <a:rPr lang="en-GB" dirty="0">
                <a:solidFill>
                  <a:srgbClr val="70267D"/>
                </a:solidFill>
              </a:rPr>
              <a:t>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50</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Arial" panose="020B0604020202020204" pitchFamily="34" charset="0"/>
                <a:cs typeface="Arial" panose="020B0604020202020204" pitchFamily="34" charset="0"/>
              </a:rPr>
              <a:t>I would like to leave you with some the lyrics from the song “</a:t>
            </a:r>
            <a:r>
              <a:rPr lang="en-GB" sz="1800" b="1" i="1" dirty="0">
                <a:latin typeface="Arial" panose="020B0604020202020204" pitchFamily="34" charset="0"/>
                <a:cs typeface="Arial" panose="020B0604020202020204" pitchFamily="34" charset="0"/>
              </a:rPr>
              <a:t>Everything Counts</a:t>
            </a:r>
            <a:r>
              <a:rPr lang="en-GB" sz="1800" dirty="0">
                <a:latin typeface="Arial" panose="020B0604020202020204" pitchFamily="34" charset="0"/>
                <a:cs typeface="Arial" panose="020B0604020202020204" pitchFamily="34" charset="0"/>
              </a:rPr>
              <a:t>“ by </a:t>
            </a:r>
            <a:r>
              <a:rPr lang="en-GB" sz="1800" b="1" i="1" dirty="0">
                <a:latin typeface="Arial" panose="020B0604020202020204" pitchFamily="34" charset="0"/>
                <a:cs typeface="Arial" panose="020B0604020202020204" pitchFamily="34" charset="0"/>
              </a:rPr>
              <a:t>Depeche Mode</a:t>
            </a:r>
            <a:r>
              <a:rPr lang="en-GB" sz="1800" dirty="0">
                <a:latin typeface="Arial" panose="020B0604020202020204" pitchFamily="34" charset="0"/>
                <a:cs typeface="Arial" panose="020B0604020202020204" pitchFamily="34" charset="0"/>
              </a:rPr>
              <a:t>:</a:t>
            </a:r>
          </a:p>
          <a:p>
            <a:pPr marL="0" indent="0">
              <a:buNone/>
            </a:pPr>
            <a:endParaRPr lang="en-GB" sz="1800" dirty="0">
              <a:latin typeface="Arial" panose="020B0604020202020204" pitchFamily="34" charset="0"/>
              <a:cs typeface="Arial" panose="020B0604020202020204" pitchFamily="34" charset="0"/>
            </a:endParaRPr>
          </a:p>
          <a:p>
            <a:pPr marL="0" indent="0" algn="ctr">
              <a:buNone/>
            </a:pPr>
            <a:r>
              <a:rPr lang="en-GB" sz="1800" dirty="0">
                <a:latin typeface="Arial" panose="020B0604020202020204" pitchFamily="34" charset="0"/>
                <a:cs typeface="Arial" panose="020B0604020202020204" pitchFamily="34" charset="0"/>
              </a:rPr>
              <a:t>"The handshake seals the </a:t>
            </a:r>
            <a:r>
              <a:rPr lang="en-GB" sz="1800" b="1" i="1" dirty="0">
                <a:latin typeface="Arial" panose="020B0604020202020204" pitchFamily="34" charset="0"/>
                <a:cs typeface="Arial" panose="020B0604020202020204" pitchFamily="34" charset="0"/>
              </a:rPr>
              <a:t>contract</a:t>
            </a:r>
          </a:p>
          <a:p>
            <a:pPr marL="0" indent="0" algn="ctr">
              <a:buNone/>
            </a:pPr>
            <a:r>
              <a:rPr lang="en-GB" sz="1800" dirty="0">
                <a:latin typeface="Arial" panose="020B0604020202020204" pitchFamily="34" charset="0"/>
                <a:cs typeface="Arial" panose="020B0604020202020204" pitchFamily="34" charset="0"/>
              </a:rPr>
              <a:t>From the </a:t>
            </a:r>
            <a:r>
              <a:rPr lang="en-GB" sz="1800" b="1" i="1" dirty="0">
                <a:latin typeface="Arial" panose="020B0604020202020204" pitchFamily="34" charset="0"/>
                <a:cs typeface="Arial" panose="020B0604020202020204" pitchFamily="34" charset="0"/>
              </a:rPr>
              <a:t>contract</a:t>
            </a:r>
            <a:r>
              <a:rPr lang="en-GB" sz="1800" dirty="0">
                <a:latin typeface="Arial" panose="020B0604020202020204" pitchFamily="34" charset="0"/>
                <a:cs typeface="Arial" panose="020B0604020202020204" pitchFamily="34" charset="0"/>
              </a:rPr>
              <a:t> there’s no turning back</a:t>
            </a:r>
          </a:p>
          <a:p>
            <a:pPr marL="0" indent="0" algn="ctr">
              <a:buNone/>
            </a:pPr>
            <a:r>
              <a:rPr lang="en-GB" sz="1800" dirty="0">
                <a:latin typeface="Arial" panose="020B0604020202020204" pitchFamily="34" charset="0"/>
                <a:cs typeface="Arial" panose="020B0604020202020204" pitchFamily="34" charset="0"/>
              </a:rPr>
              <a:t>...</a:t>
            </a:r>
          </a:p>
          <a:p>
            <a:pPr marL="0" indent="0" algn="ctr">
              <a:buNone/>
            </a:pPr>
            <a:r>
              <a:rPr lang="en-GB" sz="1800" dirty="0">
                <a:latin typeface="Arial" panose="020B0604020202020204" pitchFamily="34" charset="0"/>
                <a:cs typeface="Arial" panose="020B0604020202020204" pitchFamily="34" charset="0"/>
              </a:rPr>
              <a:t>The holiday was fun-packed</a:t>
            </a:r>
          </a:p>
          <a:p>
            <a:pPr marL="0" indent="0" algn="ctr">
              <a:buNone/>
            </a:pPr>
            <a:r>
              <a:rPr lang="en-GB" sz="1800" b="1" i="1" dirty="0">
                <a:latin typeface="Arial" panose="020B0604020202020204" pitchFamily="34" charset="0"/>
                <a:cs typeface="Arial" panose="020B0604020202020204" pitchFamily="34" charset="0"/>
              </a:rPr>
              <a:t>The contract, still intact</a:t>
            </a:r>
            <a:endParaRPr lang="en-GB" sz="1800" dirty="0">
              <a:latin typeface="Arial" panose="020B0604020202020204" pitchFamily="34" charset="0"/>
              <a:cs typeface="Arial" panose="020B0604020202020204" pitchFamily="34" charset="0"/>
            </a:endParaRPr>
          </a:p>
          <a:p>
            <a:pPr marL="0" indent="0" algn="ctr">
              <a:buNone/>
            </a:pPr>
            <a:r>
              <a:rPr lang="en-GB" sz="1800" dirty="0">
                <a:latin typeface="Arial" panose="020B0604020202020204" pitchFamily="34" charset="0"/>
                <a:cs typeface="Arial" panose="020B0604020202020204" pitchFamily="34" charset="0"/>
              </a:rPr>
              <a:t>…"</a:t>
            </a:r>
          </a:p>
          <a:p>
            <a:pPr marL="0" indent="0">
              <a:buNone/>
            </a:pPr>
            <a:endParaRPr lang="en-GB" sz="1800" dirty="0">
              <a:latin typeface="Arial" panose="020B0604020202020204" pitchFamily="34" charset="0"/>
              <a:cs typeface="Arial" panose="020B0604020202020204" pitchFamily="34" charset="0"/>
            </a:endParaRPr>
          </a:p>
          <a:p>
            <a:pPr marL="0" indent="0">
              <a:buNone/>
            </a:pPr>
            <a:r>
              <a:rPr lang="en-GB" sz="1800" dirty="0">
                <a:latin typeface="Arial" panose="020B0604020202020204" pitchFamily="34" charset="0"/>
                <a:cs typeface="Arial" panose="020B0604020202020204" pitchFamily="34" charset="0"/>
              </a:rPr>
              <a:t>References:</a:t>
            </a:r>
          </a:p>
          <a:p>
            <a:pPr marL="0" indent="0">
              <a:buNone/>
            </a:pPr>
            <a:r>
              <a:rPr lang="en-GB" sz="1800" dirty="0">
                <a:latin typeface="Arial" panose="020B0604020202020204" pitchFamily="34" charset="0"/>
                <a:cs typeface="Arial" panose="020B0604020202020204" pitchFamily="34" charset="0"/>
                <a:hlinkClick r:id="rId4"/>
              </a:rPr>
              <a:t>https://www.depechemode.de/lyrics/everything-counts-2/</a:t>
            </a:r>
            <a:endParaRPr lang="en-GB" sz="1800" dirty="0">
              <a:latin typeface="Arial" panose="020B0604020202020204" pitchFamily="34" charset="0"/>
              <a:cs typeface="Arial" panose="020B0604020202020204" pitchFamily="34" charset="0"/>
            </a:endParaRPr>
          </a:p>
          <a:p>
            <a:pPr marL="0" indent="0">
              <a:buNone/>
            </a:pPr>
            <a:r>
              <a:rPr lang="en-GB" sz="1800" dirty="0">
                <a:latin typeface="Arial" panose="020B0604020202020204" pitchFamily="34" charset="0"/>
                <a:cs typeface="Arial" panose="020B0604020202020204" pitchFamily="34" charset="0"/>
                <a:hlinkClick r:id="rId5"/>
              </a:rPr>
              <a:t>https://www.youtube.com/watch?v=1t-gK-9EIq4</a:t>
            </a:r>
            <a:endParaRPr lang="en-GB" sz="1800" dirty="0">
              <a:latin typeface="Arial" panose="020B0604020202020204" pitchFamily="34" charset="0"/>
              <a:cs typeface="Arial" panose="020B0604020202020204" pitchFamily="34" charset="0"/>
            </a:endParaRPr>
          </a:p>
          <a:p>
            <a:pPr marL="0" indent="0">
              <a:buNone/>
            </a:pPr>
            <a:r>
              <a:rPr lang="en-GB" sz="1800" dirty="0">
                <a:latin typeface="Arial" panose="020B0604020202020204" pitchFamily="34" charset="0"/>
                <a:cs typeface="Arial" panose="020B0604020202020204" pitchFamily="34" charset="0"/>
                <a:hlinkClick r:id="rId6"/>
              </a:rPr>
              <a:t>https://en.wikipedia.org/wiki/Everything_Counts</a:t>
            </a:r>
            <a:endParaRPr lang="en-GB" sz="1800" dirty="0">
              <a:latin typeface="Arial" panose="020B0604020202020204" pitchFamily="34" charset="0"/>
              <a:cs typeface="Arial" panose="020B0604020202020204" pitchFamily="34" charset="0"/>
            </a:endParaRPr>
          </a:p>
          <a:p>
            <a:endParaRPr lang="en-GB" sz="18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6ACB3281-4597-1B41-97E4-FE40945D8B06}"/>
              </a:ext>
            </a:extLst>
          </p:cNvPr>
          <p:cNvPicPr>
            <a:picLocks noChangeAspect="1"/>
          </p:cNvPicPr>
          <p:nvPr/>
        </p:nvPicPr>
        <p:blipFill>
          <a:blip r:embed="rId7"/>
          <a:stretch>
            <a:fillRect/>
          </a:stretch>
        </p:blipFill>
        <p:spPr>
          <a:xfrm>
            <a:off x="1076310" y="2463113"/>
            <a:ext cx="2075323" cy="893985"/>
          </a:xfrm>
          <a:prstGeom prst="rect">
            <a:avLst/>
          </a:prstGeom>
        </p:spPr>
      </p:pic>
      <p:pic>
        <p:nvPicPr>
          <p:cNvPr id="17" name="Picture 16" descr="Shape&#10;&#10;Description automatically generated with medium confidence">
            <a:extLst>
              <a:ext uri="{FF2B5EF4-FFF2-40B4-BE49-F238E27FC236}">
                <a16:creationId xmlns:a16="http://schemas.microsoft.com/office/drawing/2014/main" id="{AAC42966-6A7B-3548-92EE-1888651D9031}"/>
              </a:ext>
            </a:extLst>
          </p:cNvPr>
          <p:cNvPicPr>
            <a:picLocks noChangeAspect="1"/>
          </p:cNvPicPr>
          <p:nvPr/>
        </p:nvPicPr>
        <p:blipFill>
          <a:blip r:embed="rId8"/>
          <a:stretch>
            <a:fillRect/>
          </a:stretch>
        </p:blipFill>
        <p:spPr>
          <a:xfrm>
            <a:off x="7887964" y="4766938"/>
            <a:ext cx="2318266" cy="1638774"/>
          </a:xfrm>
          <a:prstGeom prst="rect">
            <a:avLst/>
          </a:prstGeom>
        </p:spPr>
      </p:pic>
      <p:pic>
        <p:nvPicPr>
          <p:cNvPr id="20" name="Picture 19">
            <a:extLst>
              <a:ext uri="{FF2B5EF4-FFF2-40B4-BE49-F238E27FC236}">
                <a16:creationId xmlns:a16="http://schemas.microsoft.com/office/drawing/2014/main" id="{3A3B8827-9DD5-CA46-B912-120408764C82}"/>
              </a:ext>
            </a:extLst>
          </p:cNvPr>
          <p:cNvPicPr>
            <a:picLocks noChangeAspect="1"/>
          </p:cNvPicPr>
          <p:nvPr/>
        </p:nvPicPr>
        <p:blipFill>
          <a:blip r:embed="rId9"/>
          <a:stretch>
            <a:fillRect/>
          </a:stretch>
        </p:blipFill>
        <p:spPr>
          <a:xfrm>
            <a:off x="10745034" y="187512"/>
            <a:ext cx="1153452" cy="1156015"/>
          </a:xfrm>
          <a:prstGeom prst="rect">
            <a:avLst/>
          </a:prstGeom>
        </p:spPr>
      </p:pic>
      <p:pic>
        <p:nvPicPr>
          <p:cNvPr id="14" name="Graphic 13" descr="Checkbox Crossed with solid fill">
            <a:extLst>
              <a:ext uri="{FF2B5EF4-FFF2-40B4-BE49-F238E27FC236}">
                <a16:creationId xmlns:a16="http://schemas.microsoft.com/office/drawing/2014/main" id="{3AF4632A-0C89-D447-BD92-49C39CD3DA5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322011" y="473398"/>
            <a:ext cx="497448" cy="497448"/>
          </a:xfrm>
          <a:prstGeom prst="rect">
            <a:avLst/>
          </a:prstGeom>
        </p:spPr>
      </p:pic>
      <p:pic>
        <p:nvPicPr>
          <p:cNvPr id="15" name="Graphic 14" descr="Checkbox Ticked with solid fill">
            <a:extLst>
              <a:ext uri="{FF2B5EF4-FFF2-40B4-BE49-F238E27FC236}">
                <a16:creationId xmlns:a16="http://schemas.microsoft.com/office/drawing/2014/main" id="{8EACE983-21DB-A345-A76B-31BBE6960E4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322012" y="141556"/>
            <a:ext cx="497447" cy="497447"/>
          </a:xfrm>
          <a:prstGeom prst="rect">
            <a:avLst/>
          </a:prstGeom>
        </p:spPr>
      </p:pic>
    </p:spTree>
    <p:extLst>
      <p:ext uri="{BB962C8B-B14F-4D97-AF65-F5344CB8AC3E}">
        <p14:creationId xmlns:p14="http://schemas.microsoft.com/office/powerpoint/2010/main" val="8307237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a:solidFill>
                  <a:srgbClr val="70267D"/>
                </a:solidFill>
                <a:latin typeface="Arial" panose="020B0604020202020204" pitchFamily="34" charset="0"/>
                <a:cs typeface="Arial" panose="020B0604020202020204" pitchFamily="34" charset="0"/>
              </a:rPr>
              <a:t>REFERENCES</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a:latin typeface="Arial" panose="020B0604020202020204" pitchFamily="34" charset="0"/>
                <a:cs typeface="Arial" panose="020B0604020202020204" pitchFamily="34" charset="0"/>
              </a:rPr>
              <a:t>Openapi Contract Validation</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10/09/2021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dirty="0">
                <a:solidFill>
                  <a:srgbClr val="70267D"/>
                </a:solidFill>
              </a:rPr>
              <a:t>// </a:t>
            </a:r>
            <a:r>
              <a:rPr lang="en-GB" dirty="0" err="1">
                <a:solidFill>
                  <a:srgbClr val="70267D"/>
                </a:solidFill>
              </a:rPr>
              <a:t>OpenAPI</a:t>
            </a:r>
            <a:r>
              <a:rPr lang="en-GB" dirty="0">
                <a:solidFill>
                  <a:srgbClr val="70267D"/>
                </a:solidFill>
              </a:rPr>
              <a:t>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51</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142623" y="1437578"/>
            <a:ext cx="11615372" cy="4916327"/>
          </a:xfrm>
          <a:prstGeom prst="rect">
            <a:avLst/>
          </a:prstGeom>
        </p:spPr>
        <p:txBody>
          <a:bodyPr numCol="3"/>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GB" sz="1000" dirty="0">
                <a:latin typeface="Arial" panose="020B0604020202020204" pitchFamily="34" charset="0"/>
                <a:cs typeface="Arial" panose="020B0604020202020204" pitchFamily="34" charset="0"/>
                <a:hlinkClick r:id="rId4"/>
              </a:rPr>
              <a:t>https://swagger.io/</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5"/>
              </a:rPr>
              <a:t>https://swagger.io/specification/</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6"/>
              </a:rPr>
              <a:t>https://swagger.io/resources/articles/adopting-an-api-first-approach/</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7"/>
              </a:rPr>
              <a:t>https://swagger.io/docs/specification/about/</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8"/>
              </a:rPr>
              <a:t>https://swagger.io/blog/api-design/design-first-or-code-first-api-development/</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9"/>
              </a:rPr>
              <a:t>https://openapi-generator.tech/</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10"/>
              </a:rPr>
              <a:t>https://docs.pact.io/faq/convinceme/</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11"/>
              </a:rPr>
              <a:t>https://pactflow.io/blog/why-contract-testing/?utm_source=ossdocs&amp;utm_campaign=convince_me_what_is</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12"/>
              </a:rPr>
              <a:t>https://www.atlassian.com/blog/technology/spec-first-api-development</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13"/>
              </a:rPr>
              <a:t>https://springframework.guru/defining-spring-cloud-contracts-in-open-api/</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14"/>
              </a:rPr>
              <a:t>https://springframework.guru/using-swagger-request-validator-to-validate-spring-cloud-contracts/</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15"/>
              </a:rPr>
              <a:t>https://springframework.guru/using-spring-cloud-contract-for-consumer-driven-contracts/</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16"/>
              </a:rPr>
              <a:t>https://openpracticelibrary.com/practice/contract-first-development/</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17"/>
              </a:rPr>
              <a:t>https://link.springer.com/chapter/10.1007/978-3-540-71289-3_2</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18"/>
              </a:rPr>
              <a:t>https://dzone.com/articles/an-api-first-development-approach-1</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19"/>
              </a:rPr>
              <a:t>https://medium.com/better-practices/api-first-software-development-for-modern-organizations-fdbfba9a66d3</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20"/>
              </a:rPr>
              <a:t>https://xkcd.com/1172/</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21"/>
              </a:rPr>
              <a:t>https://openclipart.org/detail/193532/contract</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22"/>
              </a:rPr>
              <a:t>https://apievangelist.com/2019/07/15/what-is-an-api-contract/</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23"/>
              </a:rPr>
              <a:t>https://apisyouwonthate.com/blog/api-design-first-vs-code-first</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24"/>
              </a:rPr>
              <a:t>https://www.visual-paradigm.com/guide/development/code-first-vs-design-first</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25"/>
              </a:rPr>
              <a:t>https://smartbear.com/blog/embracing-an-api-design-first-approach/</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26"/>
              </a:rPr>
              <a:t>https://www.depechemode.de/lyrics/everything-counts-2/</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27"/>
              </a:rPr>
              <a:t>https://www.youtube.com/watch?v=1t-gK-9EIq4</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28"/>
              </a:rPr>
              <a:t>https://en.wikipedia.org/wiki/Everything_Counts</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29"/>
              </a:rPr>
              <a:t>https://github.com/npm/logos/blob/master/npm%20logo/npm-logo-red.png</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30"/>
              </a:rPr>
              <a:t>https://www.npmjs.com/package/express-openapi-validate</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31"/>
              </a:rPr>
              <a:t>https://www.npmjs.com/package/express-openapi-validator</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32"/>
              </a:rPr>
              <a:t>https://de.wikipedia.org/wiki/Datei:Java-Logo.svg</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33"/>
              </a:rPr>
              <a:t>https://en.wikipedia.org/wiki/TypeScript#/media/File:Typescript_logo_2020.svg</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34"/>
              </a:rPr>
              <a:t>https://commons.wikimedia.org/wiki/File:JavaScript-logo.png</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35"/>
              </a:rPr>
              <a:t>https://spring.io/trademarks</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36"/>
              </a:rPr>
              <a:t>https://angular.io/presskit</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37"/>
              </a:rPr>
              <a:t>https://twitter.com/SmartBear/status/914901646848679937</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38"/>
              </a:rPr>
              <a:t>https://www.teepublic.com/de/t-shirt/12045954-i-turn-ipa-into-api-coding</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39"/>
              </a:rPr>
              <a:t>https://openclipart.org/</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40"/>
              </a:rPr>
              <a:t>http://clipart-library.com/</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41"/>
              </a:rPr>
              <a:t>https://openclipart.org/detail/104323/integrated-development-environment</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42"/>
              </a:rPr>
              <a:t>https://en.wikipedia.org/wiki/Schwarz_Gruppe</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43"/>
              </a:rPr>
              <a:t>https://www.bbc.com/</a:t>
            </a:r>
          </a:p>
          <a:p>
            <a:pPr>
              <a:spcBef>
                <a:spcPts val="400"/>
              </a:spcBef>
            </a:pPr>
            <a:r>
              <a:rPr lang="en-GB" sz="1000" dirty="0">
                <a:latin typeface="Arial" panose="020B0604020202020204" pitchFamily="34" charset="0"/>
                <a:cs typeface="Arial" panose="020B0604020202020204" pitchFamily="34" charset="0"/>
                <a:hlinkClick r:id="rId43"/>
              </a:rPr>
              <a:t>https://en.wikipedia.org/wiki/BBC</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44"/>
              </a:rPr>
              <a:t>https://www.twilio.com/company/brand</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45"/>
              </a:rPr>
              <a:t>http://clipart-library.com/clipart/377169.htm</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46"/>
              </a:rPr>
              <a:t>https://www.docker.com/company/newsroom/media-resources</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47"/>
              </a:rPr>
              <a:t>https://www.mongodb.com/brand-resources</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48"/>
              </a:rPr>
              <a:t>http://clipart-library.com/clip-art/214-2149139_engineer-clipart-construction-plan-blue-safety-icon-png.htm</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49"/>
              </a:rPr>
              <a:t>http://clipart-library.com/clip-art/light-bulb-clipart-transparent-12.htm</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50"/>
              </a:rPr>
              <a:t>https://openclipart.org/detail/237988/file</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51"/>
              </a:rPr>
              <a:t>https://openclipart.org/detail/188833/document-pictogram</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52"/>
              </a:rPr>
              <a:t>https://openclipart.org/detail/320714/man-in-business-suit</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53"/>
              </a:rPr>
              <a:t>https://pixabay.com/illustrations/group-discussion-human-personal-1962592/</a:t>
            </a:r>
            <a:endParaRPr lang="en-GB" sz="1000" dirty="0">
              <a:latin typeface="Arial" panose="020B0604020202020204" pitchFamily="34" charset="0"/>
              <a:cs typeface="Arial" panose="020B0604020202020204" pitchFamily="34" charset="0"/>
            </a:endParaRPr>
          </a:p>
        </p:txBody>
      </p:sp>
      <p:pic>
        <p:nvPicPr>
          <p:cNvPr id="5" name="Picture 4" descr="Shape&#10;&#10;Description automatically generated with low confidence">
            <a:extLst>
              <a:ext uri="{FF2B5EF4-FFF2-40B4-BE49-F238E27FC236}">
                <a16:creationId xmlns:a16="http://schemas.microsoft.com/office/drawing/2014/main" id="{F59F6E26-E5D9-D942-8E14-AC60CF19F3CE}"/>
              </a:ext>
            </a:extLst>
          </p:cNvPr>
          <p:cNvPicPr>
            <a:picLocks noChangeAspect="1"/>
          </p:cNvPicPr>
          <p:nvPr/>
        </p:nvPicPr>
        <p:blipFill>
          <a:blip r:embed="rId54"/>
          <a:stretch>
            <a:fillRect/>
          </a:stretch>
        </p:blipFill>
        <p:spPr>
          <a:xfrm>
            <a:off x="11385657" y="1010916"/>
            <a:ext cx="505800" cy="505800"/>
          </a:xfrm>
          <a:prstGeom prst="rect">
            <a:avLst/>
          </a:prstGeom>
        </p:spPr>
      </p:pic>
      <p:pic>
        <p:nvPicPr>
          <p:cNvPr id="13" name="Picture 12" descr="Shape&#10;&#10;Description automatically generated with low confidence">
            <a:extLst>
              <a:ext uri="{FF2B5EF4-FFF2-40B4-BE49-F238E27FC236}">
                <a16:creationId xmlns:a16="http://schemas.microsoft.com/office/drawing/2014/main" id="{C3016993-265C-2C4D-A66D-7908C1108551}"/>
              </a:ext>
            </a:extLst>
          </p:cNvPr>
          <p:cNvPicPr>
            <a:picLocks noChangeAspect="1"/>
          </p:cNvPicPr>
          <p:nvPr/>
        </p:nvPicPr>
        <p:blipFill>
          <a:blip r:embed="rId55"/>
          <a:stretch>
            <a:fillRect/>
          </a:stretch>
        </p:blipFill>
        <p:spPr>
          <a:xfrm>
            <a:off x="10876431" y="251125"/>
            <a:ext cx="723211" cy="977312"/>
          </a:xfrm>
          <a:prstGeom prst="rect">
            <a:avLst/>
          </a:prstGeom>
        </p:spPr>
      </p:pic>
    </p:spTree>
    <p:extLst>
      <p:ext uri="{BB962C8B-B14F-4D97-AF65-F5344CB8AC3E}">
        <p14:creationId xmlns:p14="http://schemas.microsoft.com/office/powerpoint/2010/main" val="31027993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a:solidFill>
                  <a:srgbClr val="70267D"/>
                </a:solidFill>
                <a:latin typeface="Arial" panose="020B0604020202020204" pitchFamily="34" charset="0"/>
                <a:cs typeface="Arial" panose="020B0604020202020204" pitchFamily="34" charset="0"/>
              </a:rPr>
              <a:t>REFERENCES</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a:latin typeface="Arial" panose="020B0604020202020204" pitchFamily="34" charset="0"/>
                <a:cs typeface="Arial" panose="020B0604020202020204" pitchFamily="34" charset="0"/>
              </a:rPr>
              <a:t>Openapi Contract Validation</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10/09/2021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dirty="0">
                <a:solidFill>
                  <a:srgbClr val="70267D"/>
                </a:solidFill>
              </a:rPr>
              <a:t>// </a:t>
            </a:r>
            <a:r>
              <a:rPr lang="en-GB" dirty="0" err="1">
                <a:solidFill>
                  <a:srgbClr val="70267D"/>
                </a:solidFill>
              </a:rPr>
              <a:t>OpenAPI</a:t>
            </a:r>
            <a:r>
              <a:rPr lang="en-GB" dirty="0">
                <a:solidFill>
                  <a:srgbClr val="70267D"/>
                </a:solidFill>
              </a:rPr>
              <a:t>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52</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142623" y="1500216"/>
            <a:ext cx="11615372" cy="4818309"/>
          </a:xfrm>
          <a:prstGeom prst="rect">
            <a:avLst/>
          </a:prstGeom>
        </p:spPr>
        <p:txBody>
          <a:bodyPr numCol="3"/>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GB" sz="1000" dirty="0">
                <a:latin typeface="Arial" panose="020B0604020202020204" pitchFamily="34" charset="0"/>
                <a:cs typeface="Arial" panose="020B0604020202020204" pitchFamily="34" charset="0"/>
                <a:hlinkClick r:id="rId4"/>
              </a:rPr>
              <a:t>https://www.openapis.org/wp-content/uploads/sites/3/2016/10/OpenAPI_Pantone.png</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5"/>
              </a:rPr>
              <a:t>https://openapi-generator.tech/img/mono-logo.svg</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6"/>
              </a:rPr>
              <a:t>http://clipart-library.com/clipart/lego-clipart-57.htm</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7"/>
              </a:rPr>
              <a:t>https://openclipart.org/detail/237996/package</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8"/>
              </a:rPr>
              <a:t>https://openclipart.org/detail/188650/search-ideogram</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9"/>
              </a:rPr>
              <a:t>https://openclipart.org/detail/190964/design</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10"/>
              </a:rPr>
              <a:t>https://en.wikipedia.org/wiki/Swagger_(software)#/media/File:Swagger-logo.png</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11"/>
              </a:rPr>
              <a:t>http://clipart-library.com/clipart/agreement-cliparts_14.htm</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12"/>
              </a:rPr>
              <a:t>https://openclipart.org/detail/250266/cruz</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13"/>
              </a:rPr>
              <a:t>https://openclipart.org/detail/194308/dev-minus</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14"/>
              </a:rPr>
              <a:t>https://openclipart.org/detail/275842/sisyphus-overcoming-silhouette</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15"/>
              </a:rPr>
              <a:t>https://openclipart.org/detail/307282/shaking-hands-silhouette</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16"/>
              </a:rPr>
              <a:t>https://openclipart.org/detail/215760/simple-gear</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17"/>
              </a:rPr>
              <a:t>https://openclipart.org/detail/305632/beer-and-barley</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18"/>
              </a:rPr>
              <a:t>https://www.euronatur.org/en/what-we-do/endangered-species/wolf/wolves-in-europe/</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19"/>
              </a:rPr>
              <a:t>http://www.wolfmatters.org/wolf-facts.html</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20"/>
              </a:rPr>
              <a:t>https://www.nathab.com/blog/8-incredible-wolf-facts-everyone-should-know/</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21"/>
              </a:rPr>
              <a:t>https://www.treehugger.com/wolf-facts-5120321</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22"/>
              </a:rPr>
              <a:t>https://onekindplanet.org/animal/wolf-grey/</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23"/>
              </a:rPr>
              <a:t>https://www.factretriever.com/wolves-facts</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24"/>
              </a:rPr>
              <a:t>https://facts.net/nature/animals/wolf-facts/</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25"/>
              </a:rPr>
              <a:t>https://openclipart.org/detail/276597/brain-profile-line-art</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26"/>
              </a:rPr>
              <a:t>http://clipart-library.com/clip-art/308-3080052_freetoedit-silhouette-art-night-sky-moon-disney-wolf.htm</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27"/>
              </a:rPr>
              <a:t>https://www.duunddastier.de/wp-content/uploads/2018/09/Wolf_Titelthema_c_Fotolia_DUDT-3-18_Beitragsbild.jpg</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28"/>
              </a:rPr>
              <a:t>https://www.animalsprints.com/p/491/gray-timber-wolf-pair-canis-lupus-bozeman-area-7992771.jpg</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29"/>
              </a:rPr>
              <a:t>https://i.pinimg.com/originals/3c/1c/3d/3c1c3d238f290b47d4fdaa054c3d9616.jpg</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30"/>
              </a:rPr>
              <a:t>https://i.pinimg.com/736x/6d/9f/53/6d9f5334e36f1ee02c73660a8247d185.jpg</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31"/>
              </a:rPr>
              <a:t>https://howlingforjustice.files.wordpress.com/2011/09/howling-wolf-1.jpg?w=584</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32"/>
              </a:rPr>
              <a:t>https://www.treehugger.com/thmb/ACY907vXT6tiv9IR3GxkfFyU-VQ=/2113x0/filters:no_upscale():max_bytes(150000):strip_icc():format(webp)/GettyImages-1049557440-213fbe0089654a8684b2e081a5991963.jpg</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33"/>
              </a:rPr>
              <a:t>https://openclipart.org/detail/124147/wolf-3</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34"/>
              </a:rPr>
              <a:t>https://openclipart.org/detail/26795/siamese-cat</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35"/>
              </a:rPr>
              <a:t>https://openclipart.org/detail/313039/german-shepherd-sketch</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36"/>
              </a:rPr>
              <a:t>https://www.oreilly.com/library/view/head-first-java/0596009208/</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37"/>
              </a:rPr>
              <a:t>https://www.oreilly.com/library/view/head-first-design/0596007124/</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38"/>
              </a:rPr>
              <a:t>https://en.wikipedia.org/wiki/API</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39"/>
              </a:rPr>
              <a:t>https://www.mulesoft.com/resources/api/what-is-an-api</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40"/>
              </a:rPr>
              <a:t>https://blog.axway.com/amplify-products/api-management/what-is-an-api</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41"/>
              </a:rPr>
              <a:t>https://openclipart.org/detail/13273/server</a:t>
            </a:r>
            <a:endParaRPr lang="en-GB" sz="1000" dirty="0">
              <a:latin typeface="Arial" panose="020B0604020202020204" pitchFamily="34" charset="0"/>
              <a:cs typeface="Arial" panose="020B0604020202020204" pitchFamily="34" charset="0"/>
            </a:endParaRPr>
          </a:p>
          <a:p>
            <a:pPr>
              <a:spcBef>
                <a:spcPts val="400"/>
              </a:spcBef>
            </a:pPr>
            <a:r>
              <a:rPr lang="en-GB" sz="1000" dirty="0">
                <a:latin typeface="Arial" panose="020B0604020202020204" pitchFamily="34" charset="0"/>
                <a:cs typeface="Arial" panose="020B0604020202020204" pitchFamily="34" charset="0"/>
                <a:hlinkClick r:id="rId42"/>
              </a:rPr>
              <a:t>https://openclipart.org/detail/318251/multiple-screens</a:t>
            </a:r>
            <a:endParaRPr lang="en-GB" sz="1000" dirty="0">
              <a:latin typeface="Arial" panose="020B0604020202020204" pitchFamily="34" charset="0"/>
              <a:cs typeface="Arial" panose="020B0604020202020204" pitchFamily="34" charset="0"/>
            </a:endParaRPr>
          </a:p>
        </p:txBody>
      </p:sp>
      <p:pic>
        <p:nvPicPr>
          <p:cNvPr id="5" name="Picture 4" descr="Shape&#10;&#10;Description automatically generated with low confidence">
            <a:extLst>
              <a:ext uri="{FF2B5EF4-FFF2-40B4-BE49-F238E27FC236}">
                <a16:creationId xmlns:a16="http://schemas.microsoft.com/office/drawing/2014/main" id="{F59F6E26-E5D9-D942-8E14-AC60CF19F3CE}"/>
              </a:ext>
            </a:extLst>
          </p:cNvPr>
          <p:cNvPicPr>
            <a:picLocks noChangeAspect="1"/>
          </p:cNvPicPr>
          <p:nvPr/>
        </p:nvPicPr>
        <p:blipFill>
          <a:blip r:embed="rId43"/>
          <a:stretch>
            <a:fillRect/>
          </a:stretch>
        </p:blipFill>
        <p:spPr>
          <a:xfrm>
            <a:off x="11385657" y="1010916"/>
            <a:ext cx="505800" cy="505800"/>
          </a:xfrm>
          <a:prstGeom prst="rect">
            <a:avLst/>
          </a:prstGeom>
        </p:spPr>
      </p:pic>
      <p:pic>
        <p:nvPicPr>
          <p:cNvPr id="13" name="Picture 12" descr="Shape&#10;&#10;Description automatically generated with low confidence">
            <a:extLst>
              <a:ext uri="{FF2B5EF4-FFF2-40B4-BE49-F238E27FC236}">
                <a16:creationId xmlns:a16="http://schemas.microsoft.com/office/drawing/2014/main" id="{C3016993-265C-2C4D-A66D-7908C1108551}"/>
              </a:ext>
            </a:extLst>
          </p:cNvPr>
          <p:cNvPicPr>
            <a:picLocks noChangeAspect="1"/>
          </p:cNvPicPr>
          <p:nvPr/>
        </p:nvPicPr>
        <p:blipFill>
          <a:blip r:embed="rId44"/>
          <a:stretch>
            <a:fillRect/>
          </a:stretch>
        </p:blipFill>
        <p:spPr>
          <a:xfrm>
            <a:off x="10876431" y="251125"/>
            <a:ext cx="723211" cy="977312"/>
          </a:xfrm>
          <a:prstGeom prst="rect">
            <a:avLst/>
          </a:prstGeom>
        </p:spPr>
      </p:pic>
    </p:spTree>
    <p:extLst>
      <p:ext uri="{BB962C8B-B14F-4D97-AF65-F5344CB8AC3E}">
        <p14:creationId xmlns:p14="http://schemas.microsoft.com/office/powerpoint/2010/main" val="11181146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1" descr="bg_rauschen_DINA3.jpg">
            <a:extLst>
              <a:ext uri="{FF2B5EF4-FFF2-40B4-BE49-F238E27FC236}">
                <a16:creationId xmlns:a16="http://schemas.microsoft.com/office/drawing/2014/main" id="{DA53477E-9620-3E4E-A743-AD742AA36F72}"/>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5" name="Rechteck 18">
            <a:extLst>
              <a:ext uri="{FF2B5EF4-FFF2-40B4-BE49-F238E27FC236}">
                <a16:creationId xmlns:a16="http://schemas.microsoft.com/office/drawing/2014/main" id="{89E5DADE-ED41-1549-9CC0-1088DAAB904B}"/>
              </a:ext>
            </a:extLst>
          </p:cNvPr>
          <p:cNvSpPr/>
          <p:nvPr/>
        </p:nvSpPr>
        <p:spPr bwMode="gray">
          <a:xfrm>
            <a:off x="820738" y="2942627"/>
            <a:ext cx="11231847" cy="3029023"/>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sp>
        <p:nvSpPr>
          <p:cNvPr id="6" name="Rechteck 19">
            <a:extLst>
              <a:ext uri="{FF2B5EF4-FFF2-40B4-BE49-F238E27FC236}">
                <a16:creationId xmlns:a16="http://schemas.microsoft.com/office/drawing/2014/main" id="{0AB78824-0EA3-174C-876D-143D55C06C2A}"/>
              </a:ext>
            </a:extLst>
          </p:cNvPr>
          <p:cNvSpPr/>
          <p:nvPr/>
        </p:nvSpPr>
        <p:spPr bwMode="gray">
          <a:xfrm>
            <a:off x="816730" y="137929"/>
            <a:ext cx="1946478" cy="1944682"/>
          </a:xfrm>
          <a:prstGeom prst="rect">
            <a:avLst/>
          </a:prstGeom>
          <a:solidFill>
            <a:srgbClr val="FFFFFF"/>
          </a:solidFill>
          <a:ln w="6350" cap="flat" cmpd="sng" algn="ctr">
            <a:noFill/>
            <a:prstDash val="solid"/>
            <a:miter lim="800000"/>
          </a:ln>
          <a:effectLst/>
        </p:spPr>
        <p:txBody>
          <a:bodyPr lIns="68580" tIns="34290" rIns="68580" bIns="34290" spcCol="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cxnSp>
        <p:nvCxnSpPr>
          <p:cNvPr id="7" name="Gerade Verbindung 19">
            <a:extLst>
              <a:ext uri="{FF2B5EF4-FFF2-40B4-BE49-F238E27FC236}">
                <a16:creationId xmlns:a16="http://schemas.microsoft.com/office/drawing/2014/main" id="{B0EFDD9C-FBE2-7E4E-8987-879E1D6D199B}"/>
              </a:ext>
            </a:extLst>
          </p:cNvPr>
          <p:cNvCxnSpPr/>
          <p:nvPr/>
        </p:nvCxnSpPr>
        <p:spPr bwMode="gray">
          <a:xfrm flipV="1">
            <a:off x="818356"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8" name="Rechteck 13">
            <a:extLst>
              <a:ext uri="{FF2B5EF4-FFF2-40B4-BE49-F238E27FC236}">
                <a16:creationId xmlns:a16="http://schemas.microsoft.com/office/drawing/2014/main" id="{153C2211-BEF1-0C41-8876-CD5DA05206D6}"/>
              </a:ext>
            </a:extLst>
          </p:cNvPr>
          <p:cNvSpPr/>
          <p:nvPr/>
        </p:nvSpPr>
        <p:spPr bwMode="gray">
          <a:xfrm>
            <a:off x="684412"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600">
                <a:solidFill>
                  <a:schemeClr val="accent1"/>
                </a:solidFill>
              </a:rPr>
              <a:t>14,65</a:t>
            </a:r>
          </a:p>
        </p:txBody>
      </p:sp>
      <p:cxnSp>
        <p:nvCxnSpPr>
          <p:cNvPr id="9" name="Gerade Verbindung 19">
            <a:extLst>
              <a:ext uri="{FF2B5EF4-FFF2-40B4-BE49-F238E27FC236}">
                <a16:creationId xmlns:a16="http://schemas.microsoft.com/office/drawing/2014/main" id="{46E43FAC-8CA1-7843-9BE6-02A2782F7E85}"/>
              </a:ext>
            </a:extLst>
          </p:cNvPr>
          <p:cNvCxnSpPr/>
          <p:nvPr/>
        </p:nvCxnSpPr>
        <p:spPr bwMode="gray">
          <a:xfrm flipV="1">
            <a:off x="11367293"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0" name="Rechteck 15">
            <a:extLst>
              <a:ext uri="{FF2B5EF4-FFF2-40B4-BE49-F238E27FC236}">
                <a16:creationId xmlns:a16="http://schemas.microsoft.com/office/drawing/2014/main" id="{195EC463-1806-9B4F-841D-9B588DACC485}"/>
              </a:ext>
            </a:extLst>
          </p:cNvPr>
          <p:cNvSpPr/>
          <p:nvPr/>
        </p:nvSpPr>
        <p:spPr bwMode="gray">
          <a:xfrm>
            <a:off x="11233349"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en-GB" sz="600">
                <a:solidFill>
                  <a:schemeClr val="accent1"/>
                </a:solidFill>
              </a:rPr>
              <a:t>14,65</a:t>
            </a:r>
          </a:p>
        </p:txBody>
      </p:sp>
      <p:cxnSp>
        <p:nvCxnSpPr>
          <p:cNvPr id="11" name="Gerade Verbindung 19">
            <a:extLst>
              <a:ext uri="{FF2B5EF4-FFF2-40B4-BE49-F238E27FC236}">
                <a16:creationId xmlns:a16="http://schemas.microsoft.com/office/drawing/2014/main" id="{D981BC33-B8FD-E846-ADEA-7A80867FB00A}"/>
              </a:ext>
            </a:extLst>
          </p:cNvPr>
          <p:cNvCxnSpPr/>
          <p:nvPr/>
        </p:nvCxnSpPr>
        <p:spPr bwMode="gray">
          <a:xfrm rot="5400000" flipV="1">
            <a:off x="12236452" y="1680882"/>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2" name="Rechteck 21">
            <a:extLst>
              <a:ext uri="{FF2B5EF4-FFF2-40B4-BE49-F238E27FC236}">
                <a16:creationId xmlns:a16="http://schemas.microsoft.com/office/drawing/2014/main" id="{5DC60C33-7885-DB4F-A55E-9DCF03603CE0}"/>
              </a:ext>
            </a:extLst>
          </p:cNvPr>
          <p:cNvSpPr/>
          <p:nvPr/>
        </p:nvSpPr>
        <p:spPr bwMode="gray">
          <a:xfrm>
            <a:off x="12323964" y="1662882"/>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4,75</a:t>
            </a:r>
          </a:p>
        </p:txBody>
      </p:sp>
      <p:cxnSp>
        <p:nvCxnSpPr>
          <p:cNvPr id="13" name="Gerade Verbindung 19">
            <a:extLst>
              <a:ext uri="{FF2B5EF4-FFF2-40B4-BE49-F238E27FC236}">
                <a16:creationId xmlns:a16="http://schemas.microsoft.com/office/drawing/2014/main" id="{D26368C0-7CE5-7041-8E6F-21916865D5DA}"/>
              </a:ext>
            </a:extLst>
          </p:cNvPr>
          <p:cNvCxnSpPr/>
          <p:nvPr/>
        </p:nvCxnSpPr>
        <p:spPr bwMode="gray">
          <a:xfrm rot="5400000" flipV="1">
            <a:off x="12236452" y="6210019"/>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23">
            <a:extLst>
              <a:ext uri="{FF2B5EF4-FFF2-40B4-BE49-F238E27FC236}">
                <a16:creationId xmlns:a16="http://schemas.microsoft.com/office/drawing/2014/main" id="{EAF87133-14D1-3149-84EB-CFC81D6B5CBE}"/>
              </a:ext>
            </a:extLst>
          </p:cNvPr>
          <p:cNvSpPr/>
          <p:nvPr/>
        </p:nvSpPr>
        <p:spPr bwMode="gray">
          <a:xfrm>
            <a:off x="12323964" y="6192019"/>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7,83</a:t>
            </a:r>
          </a:p>
        </p:txBody>
      </p:sp>
      <p:sp>
        <p:nvSpPr>
          <p:cNvPr id="16" name="Textplatzhalter 41">
            <a:extLst>
              <a:ext uri="{FF2B5EF4-FFF2-40B4-BE49-F238E27FC236}">
                <a16:creationId xmlns:a16="http://schemas.microsoft.com/office/drawing/2014/main" id="{A37A0912-C5C9-9048-B680-66BF511DBBC3}"/>
              </a:ext>
            </a:extLst>
          </p:cNvPr>
          <p:cNvSpPr txBox="1">
            <a:spLocks/>
          </p:cNvSpPr>
          <p:nvPr/>
        </p:nvSpPr>
        <p:spPr bwMode="gray">
          <a:xfrm>
            <a:off x="6033260" y="1171820"/>
            <a:ext cx="4766938" cy="3818235"/>
          </a:xfrm>
          <a:prstGeom prst="rect">
            <a:avLst/>
          </a:prstGeom>
        </p:spPr>
        <p:txBody>
          <a:bodyPr vert="horz" lIns="91440" tIns="45720" rIns="91440" bIns="45720" rtlCol="0" anchor="ctr"/>
          <a:lstStyle>
            <a:defPPr>
              <a:defRPr lang="en-US"/>
            </a:defPPr>
            <a:lvl1pPr marL="0" indent="0" algn="l" defTabSz="457200" rtl="0" eaLnBrk="1" latinLnBrk="0" hangingPunct="1">
              <a:lnSpc>
                <a:spcPct val="100000"/>
              </a:lnSpc>
              <a:buFontTx/>
              <a:buNone/>
              <a:defRPr sz="1200" b="1" i="1" kern="1200">
                <a:solidFill>
                  <a:srgbClr val="965AA0"/>
                </a:solidFill>
                <a:latin typeface="+mn-lt"/>
                <a:ea typeface="+mn-ea"/>
                <a:cs typeface="+mn-cs"/>
              </a:defRPr>
            </a:lvl1pPr>
            <a:lvl2pPr marL="0" indent="0" algn="l" defTabSz="457200" rtl="0" eaLnBrk="1" latinLnBrk="0" hangingPunct="1">
              <a:lnSpc>
                <a:spcPct val="100000"/>
              </a:lnSpc>
              <a:buFontTx/>
              <a:buNone/>
              <a:defRPr sz="2000" kern="1200">
                <a:solidFill>
                  <a:srgbClr val="965AA0"/>
                </a:solidFill>
                <a:latin typeface="+mn-lt"/>
                <a:ea typeface="+mn-ea"/>
                <a:cs typeface="+mn-cs"/>
              </a:defRPr>
            </a:lvl2pPr>
            <a:lvl3pPr marL="0" indent="0" algn="l" defTabSz="457200" rtl="0" eaLnBrk="1" latinLnBrk="0" hangingPunct="1">
              <a:lnSpc>
                <a:spcPct val="100000"/>
              </a:lnSpc>
              <a:buFontTx/>
              <a:buNone/>
              <a:defRPr sz="2000" kern="1200">
                <a:solidFill>
                  <a:srgbClr val="965AA0"/>
                </a:solidFill>
                <a:latin typeface="+mn-lt"/>
                <a:ea typeface="+mn-ea"/>
                <a:cs typeface="+mn-cs"/>
              </a:defRPr>
            </a:lvl3pPr>
            <a:lvl4pPr marL="0" indent="0" algn="l" defTabSz="457200" rtl="0" eaLnBrk="1" latinLnBrk="0" hangingPunct="1">
              <a:lnSpc>
                <a:spcPct val="100000"/>
              </a:lnSpc>
              <a:buFontTx/>
              <a:buNone/>
              <a:defRPr sz="2000" kern="1200">
                <a:solidFill>
                  <a:srgbClr val="965AA0"/>
                </a:solidFill>
                <a:latin typeface="+mn-lt"/>
                <a:ea typeface="+mn-ea"/>
                <a:cs typeface="+mn-cs"/>
              </a:defRPr>
            </a:lvl4pPr>
            <a:lvl5pPr marL="0" indent="0" algn="l" defTabSz="457200" rtl="0" eaLnBrk="1" latinLnBrk="0" hangingPunct="1">
              <a:lnSpc>
                <a:spcPct val="100000"/>
              </a:lnSpc>
              <a:buFontTx/>
              <a:buNone/>
              <a:defRPr sz="2000" kern="1200">
                <a:solidFill>
                  <a:srgbClr val="965AA0"/>
                </a:solidFill>
                <a:latin typeface="+mn-lt"/>
                <a:ea typeface="+mn-ea"/>
                <a:cs typeface="+mn-cs"/>
              </a:defRPr>
            </a:lvl5pPr>
            <a:lvl6pPr marL="0" indent="0" algn="l" defTabSz="457200" rtl="0" eaLnBrk="1" latinLnBrk="0" hangingPunct="1">
              <a:lnSpc>
                <a:spcPct val="100000"/>
              </a:lnSpc>
              <a:buFontTx/>
              <a:buNone/>
              <a:defRPr sz="2000" kern="1200">
                <a:solidFill>
                  <a:srgbClr val="965AA0"/>
                </a:solidFill>
                <a:latin typeface="+mn-lt"/>
                <a:ea typeface="+mn-ea"/>
                <a:cs typeface="+mn-cs"/>
              </a:defRPr>
            </a:lvl6pPr>
            <a:lvl7pPr marL="0" indent="0" algn="l" defTabSz="457200" rtl="0" eaLnBrk="1" latinLnBrk="0" hangingPunct="1">
              <a:lnSpc>
                <a:spcPct val="100000"/>
              </a:lnSpc>
              <a:buFontTx/>
              <a:buNone/>
              <a:defRPr sz="2000" kern="1200">
                <a:solidFill>
                  <a:srgbClr val="965AA0"/>
                </a:solidFill>
                <a:latin typeface="+mn-lt"/>
                <a:ea typeface="+mn-ea"/>
                <a:cs typeface="+mn-cs"/>
              </a:defRPr>
            </a:lvl7pPr>
            <a:lvl8pPr marL="0" indent="0" algn="l" defTabSz="457200" rtl="0" eaLnBrk="1" latinLnBrk="0" hangingPunct="1">
              <a:lnSpc>
                <a:spcPct val="100000"/>
              </a:lnSpc>
              <a:buFontTx/>
              <a:buNone/>
              <a:defRPr sz="2000" kern="1200">
                <a:solidFill>
                  <a:srgbClr val="965AA0"/>
                </a:solidFill>
                <a:latin typeface="+mn-lt"/>
                <a:ea typeface="+mn-ea"/>
                <a:cs typeface="+mn-cs"/>
              </a:defRPr>
            </a:lvl8pPr>
            <a:lvl9pPr marL="0" indent="0" algn="l" defTabSz="457200" rtl="0" eaLnBrk="1" latinLnBrk="0" hangingPunct="1">
              <a:lnSpc>
                <a:spcPct val="100000"/>
              </a:lnSpc>
              <a:buFontTx/>
              <a:buNone/>
              <a:defRPr sz="2000" kern="1200">
                <a:solidFill>
                  <a:srgbClr val="965AA0"/>
                </a:solidFill>
                <a:latin typeface="+mn-lt"/>
                <a:ea typeface="+mn-ea"/>
                <a:cs typeface="+mn-cs"/>
              </a:defRPr>
            </a:lvl9pPr>
          </a:lstStyle>
          <a:p>
            <a:endParaRPr lang="en-GB" sz="1100"/>
          </a:p>
        </p:txBody>
      </p:sp>
      <p:sp>
        <p:nvSpPr>
          <p:cNvPr id="18" name="Untertitel 2">
            <a:extLst>
              <a:ext uri="{FF2B5EF4-FFF2-40B4-BE49-F238E27FC236}">
                <a16:creationId xmlns:a16="http://schemas.microsoft.com/office/drawing/2014/main" id="{922D3280-E6E0-674B-A4DD-0D7A0B6C040D}"/>
              </a:ext>
            </a:extLst>
          </p:cNvPr>
          <p:cNvSpPr txBox="1">
            <a:spLocks/>
          </p:cNvSpPr>
          <p:nvPr/>
        </p:nvSpPr>
        <p:spPr bwMode="gray">
          <a:xfrm>
            <a:off x="953612" y="2995940"/>
            <a:ext cx="10942553" cy="2868147"/>
          </a:xfrm>
          <a:prstGeom prst="rect">
            <a:avLst/>
          </a:prstGeom>
        </p:spPr>
        <p:txBody>
          <a:bodyPr anchor="ctr"/>
          <a:lstStyle>
            <a:lvl1pPr marL="0" indent="0" algn="l" defTabSz="457200" rtl="0" eaLnBrk="1" latinLnBrk="0" hangingPunct="1">
              <a:lnSpc>
                <a:spcPct val="90000"/>
              </a:lnSpc>
              <a:spcBef>
                <a:spcPts val="1000"/>
              </a:spcBef>
              <a:spcAft>
                <a:spcPts val="1500"/>
              </a:spcAft>
              <a:buClr>
                <a:schemeClr val="accent1"/>
              </a:buClr>
              <a:buSzPct val="80000"/>
              <a:buFont typeface="Wingdings 3" charset="2"/>
              <a:buNone/>
              <a:defRPr sz="2800" b="1" i="0" kern="1200" cap="all" baseline="0">
                <a:solidFill>
                  <a:schemeClr val="bg1"/>
                </a:solidFill>
                <a:latin typeface="+mn-lt"/>
                <a:ea typeface="+mn-ea"/>
                <a:cs typeface="+mn-cs"/>
              </a:defRPr>
            </a:lvl1pPr>
            <a:lvl2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 typeface="Wingdings 3" charset="2"/>
              <a:buNone/>
              <a:tabLst/>
              <a:defRPr sz="2000" b="0" i="0" kern="1200">
                <a:solidFill>
                  <a:schemeClr val="bg1"/>
                </a:solidFill>
                <a:latin typeface="+mn-lt"/>
                <a:ea typeface="+mn-ea"/>
                <a:cs typeface="+mn-cs"/>
              </a:defRPr>
            </a:lvl3pPr>
            <a:lvl4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8pPr>
            <a:lvl9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9pPr>
          </a:lstStyle>
          <a:p>
            <a:pPr algn="ctr"/>
            <a:r>
              <a:rPr lang="en-GB" sz="4400">
                <a:latin typeface="Arial" panose="020B0604020202020204" pitchFamily="34" charset="0"/>
                <a:cs typeface="Arial" panose="020B0604020202020204" pitchFamily="34" charset="0"/>
              </a:rPr>
              <a:t>QUESTIONS?</a:t>
            </a:r>
          </a:p>
        </p:txBody>
      </p:sp>
      <p:pic>
        <p:nvPicPr>
          <p:cNvPr id="19" name="Grafik 25">
            <a:extLst>
              <a:ext uri="{FF2B5EF4-FFF2-40B4-BE49-F238E27FC236}">
                <a16:creationId xmlns:a16="http://schemas.microsoft.com/office/drawing/2014/main" id="{D5792338-6627-6247-9879-FD1ECF9D26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730" y="1195138"/>
            <a:ext cx="1946478" cy="714052"/>
          </a:xfrm>
          <a:prstGeom prst="rect">
            <a:avLst/>
          </a:prstGeom>
        </p:spPr>
      </p:pic>
    </p:spTree>
    <p:extLst>
      <p:ext uri="{BB962C8B-B14F-4D97-AF65-F5344CB8AC3E}">
        <p14:creationId xmlns:p14="http://schemas.microsoft.com/office/powerpoint/2010/main" val="5803985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1" descr="bg_rauschen_DINA3.jpg">
            <a:extLst>
              <a:ext uri="{FF2B5EF4-FFF2-40B4-BE49-F238E27FC236}">
                <a16:creationId xmlns:a16="http://schemas.microsoft.com/office/drawing/2014/main" id="{DA53477E-9620-3E4E-A743-AD742AA36F72}"/>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5" name="Rechteck 18">
            <a:extLst>
              <a:ext uri="{FF2B5EF4-FFF2-40B4-BE49-F238E27FC236}">
                <a16:creationId xmlns:a16="http://schemas.microsoft.com/office/drawing/2014/main" id="{89E5DADE-ED41-1549-9CC0-1088DAAB904B}"/>
              </a:ext>
            </a:extLst>
          </p:cNvPr>
          <p:cNvSpPr/>
          <p:nvPr/>
        </p:nvSpPr>
        <p:spPr bwMode="gray">
          <a:xfrm>
            <a:off x="820738" y="2942627"/>
            <a:ext cx="11231847" cy="3029023"/>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sp>
        <p:nvSpPr>
          <p:cNvPr id="6" name="Rechteck 19">
            <a:extLst>
              <a:ext uri="{FF2B5EF4-FFF2-40B4-BE49-F238E27FC236}">
                <a16:creationId xmlns:a16="http://schemas.microsoft.com/office/drawing/2014/main" id="{0AB78824-0EA3-174C-876D-143D55C06C2A}"/>
              </a:ext>
            </a:extLst>
          </p:cNvPr>
          <p:cNvSpPr/>
          <p:nvPr/>
        </p:nvSpPr>
        <p:spPr bwMode="gray">
          <a:xfrm>
            <a:off x="818526" y="137929"/>
            <a:ext cx="1944682" cy="1944682"/>
          </a:xfrm>
          <a:prstGeom prst="rect">
            <a:avLst/>
          </a:prstGeom>
          <a:solidFill>
            <a:srgbClr val="FFFFFF"/>
          </a:solidFill>
          <a:ln w="6350" cap="flat" cmpd="sng" algn="ctr">
            <a:noFill/>
            <a:prstDash val="solid"/>
            <a:miter lim="800000"/>
          </a:ln>
          <a:effectLst/>
        </p:spPr>
        <p:txBody>
          <a:bodyPr lIns="68580" tIns="34290" rIns="68580" bIns="34290" spcCol="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a:ln>
                <a:noFill/>
              </a:ln>
              <a:solidFill>
                <a:srgbClr val="FFFFFF"/>
              </a:solidFill>
              <a:effectLst/>
              <a:uLnTx/>
              <a:uFillTx/>
              <a:latin typeface="Calibri"/>
              <a:ea typeface="+mn-ea"/>
              <a:cs typeface="+mn-cs"/>
            </a:endParaRPr>
          </a:p>
        </p:txBody>
      </p:sp>
      <p:cxnSp>
        <p:nvCxnSpPr>
          <p:cNvPr id="7" name="Gerade Verbindung 19">
            <a:extLst>
              <a:ext uri="{FF2B5EF4-FFF2-40B4-BE49-F238E27FC236}">
                <a16:creationId xmlns:a16="http://schemas.microsoft.com/office/drawing/2014/main" id="{B0EFDD9C-FBE2-7E4E-8987-879E1D6D199B}"/>
              </a:ext>
            </a:extLst>
          </p:cNvPr>
          <p:cNvCxnSpPr/>
          <p:nvPr/>
        </p:nvCxnSpPr>
        <p:spPr bwMode="gray">
          <a:xfrm flipV="1">
            <a:off x="818356"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8" name="Rechteck 13">
            <a:extLst>
              <a:ext uri="{FF2B5EF4-FFF2-40B4-BE49-F238E27FC236}">
                <a16:creationId xmlns:a16="http://schemas.microsoft.com/office/drawing/2014/main" id="{153C2211-BEF1-0C41-8876-CD5DA05206D6}"/>
              </a:ext>
            </a:extLst>
          </p:cNvPr>
          <p:cNvSpPr/>
          <p:nvPr/>
        </p:nvSpPr>
        <p:spPr bwMode="gray">
          <a:xfrm>
            <a:off x="684412"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600">
                <a:solidFill>
                  <a:schemeClr val="accent1"/>
                </a:solidFill>
              </a:rPr>
              <a:t>14,65</a:t>
            </a:r>
          </a:p>
        </p:txBody>
      </p:sp>
      <p:cxnSp>
        <p:nvCxnSpPr>
          <p:cNvPr id="9" name="Gerade Verbindung 19">
            <a:extLst>
              <a:ext uri="{FF2B5EF4-FFF2-40B4-BE49-F238E27FC236}">
                <a16:creationId xmlns:a16="http://schemas.microsoft.com/office/drawing/2014/main" id="{46E43FAC-8CA1-7843-9BE6-02A2782F7E85}"/>
              </a:ext>
            </a:extLst>
          </p:cNvPr>
          <p:cNvCxnSpPr/>
          <p:nvPr/>
        </p:nvCxnSpPr>
        <p:spPr bwMode="gray">
          <a:xfrm flipV="1">
            <a:off x="11367293"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0" name="Rechteck 15">
            <a:extLst>
              <a:ext uri="{FF2B5EF4-FFF2-40B4-BE49-F238E27FC236}">
                <a16:creationId xmlns:a16="http://schemas.microsoft.com/office/drawing/2014/main" id="{195EC463-1806-9B4F-841D-9B588DACC485}"/>
              </a:ext>
            </a:extLst>
          </p:cNvPr>
          <p:cNvSpPr/>
          <p:nvPr/>
        </p:nvSpPr>
        <p:spPr bwMode="gray">
          <a:xfrm>
            <a:off x="11233349"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en-GB" sz="600">
                <a:solidFill>
                  <a:schemeClr val="accent1"/>
                </a:solidFill>
              </a:rPr>
              <a:t>14,65</a:t>
            </a:r>
          </a:p>
        </p:txBody>
      </p:sp>
      <p:cxnSp>
        <p:nvCxnSpPr>
          <p:cNvPr id="11" name="Gerade Verbindung 19">
            <a:extLst>
              <a:ext uri="{FF2B5EF4-FFF2-40B4-BE49-F238E27FC236}">
                <a16:creationId xmlns:a16="http://schemas.microsoft.com/office/drawing/2014/main" id="{D981BC33-B8FD-E846-ADEA-7A80867FB00A}"/>
              </a:ext>
            </a:extLst>
          </p:cNvPr>
          <p:cNvCxnSpPr/>
          <p:nvPr/>
        </p:nvCxnSpPr>
        <p:spPr bwMode="gray">
          <a:xfrm rot="5400000" flipV="1">
            <a:off x="12236452" y="1680882"/>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2" name="Rechteck 21">
            <a:extLst>
              <a:ext uri="{FF2B5EF4-FFF2-40B4-BE49-F238E27FC236}">
                <a16:creationId xmlns:a16="http://schemas.microsoft.com/office/drawing/2014/main" id="{5DC60C33-7885-DB4F-A55E-9DCF03603CE0}"/>
              </a:ext>
            </a:extLst>
          </p:cNvPr>
          <p:cNvSpPr/>
          <p:nvPr/>
        </p:nvSpPr>
        <p:spPr bwMode="gray">
          <a:xfrm>
            <a:off x="12323964" y="1662882"/>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4,75</a:t>
            </a:r>
          </a:p>
        </p:txBody>
      </p:sp>
      <p:cxnSp>
        <p:nvCxnSpPr>
          <p:cNvPr id="13" name="Gerade Verbindung 19">
            <a:extLst>
              <a:ext uri="{FF2B5EF4-FFF2-40B4-BE49-F238E27FC236}">
                <a16:creationId xmlns:a16="http://schemas.microsoft.com/office/drawing/2014/main" id="{D26368C0-7CE5-7041-8E6F-21916865D5DA}"/>
              </a:ext>
            </a:extLst>
          </p:cNvPr>
          <p:cNvCxnSpPr/>
          <p:nvPr/>
        </p:nvCxnSpPr>
        <p:spPr bwMode="gray">
          <a:xfrm rot="5400000" flipV="1">
            <a:off x="12236452" y="6210019"/>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23">
            <a:extLst>
              <a:ext uri="{FF2B5EF4-FFF2-40B4-BE49-F238E27FC236}">
                <a16:creationId xmlns:a16="http://schemas.microsoft.com/office/drawing/2014/main" id="{EAF87133-14D1-3149-84EB-CFC81D6B5CBE}"/>
              </a:ext>
            </a:extLst>
          </p:cNvPr>
          <p:cNvSpPr/>
          <p:nvPr/>
        </p:nvSpPr>
        <p:spPr bwMode="gray">
          <a:xfrm>
            <a:off x="12323964" y="6192019"/>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en-GB" sz="600">
                <a:solidFill>
                  <a:schemeClr val="accent1"/>
                </a:solidFill>
              </a:rPr>
              <a:t>7,83</a:t>
            </a:r>
          </a:p>
        </p:txBody>
      </p:sp>
      <p:sp>
        <p:nvSpPr>
          <p:cNvPr id="16" name="Textplatzhalter 41">
            <a:extLst>
              <a:ext uri="{FF2B5EF4-FFF2-40B4-BE49-F238E27FC236}">
                <a16:creationId xmlns:a16="http://schemas.microsoft.com/office/drawing/2014/main" id="{A37A0912-C5C9-9048-B680-66BF511DBBC3}"/>
              </a:ext>
            </a:extLst>
          </p:cNvPr>
          <p:cNvSpPr txBox="1">
            <a:spLocks/>
          </p:cNvSpPr>
          <p:nvPr/>
        </p:nvSpPr>
        <p:spPr bwMode="gray">
          <a:xfrm>
            <a:off x="6033260" y="1171820"/>
            <a:ext cx="4766938" cy="3818235"/>
          </a:xfrm>
          <a:prstGeom prst="rect">
            <a:avLst/>
          </a:prstGeom>
        </p:spPr>
        <p:txBody>
          <a:bodyPr vert="horz" lIns="91440" tIns="45720" rIns="91440" bIns="45720" rtlCol="0" anchor="ctr"/>
          <a:lstStyle>
            <a:defPPr>
              <a:defRPr lang="en-US"/>
            </a:defPPr>
            <a:lvl1pPr marL="0" indent="0" algn="l" defTabSz="457200" rtl="0" eaLnBrk="1" latinLnBrk="0" hangingPunct="1">
              <a:lnSpc>
                <a:spcPct val="100000"/>
              </a:lnSpc>
              <a:buFontTx/>
              <a:buNone/>
              <a:defRPr sz="1200" b="1" i="1" kern="1200">
                <a:solidFill>
                  <a:srgbClr val="965AA0"/>
                </a:solidFill>
                <a:latin typeface="+mn-lt"/>
                <a:ea typeface="+mn-ea"/>
                <a:cs typeface="+mn-cs"/>
              </a:defRPr>
            </a:lvl1pPr>
            <a:lvl2pPr marL="0" indent="0" algn="l" defTabSz="457200" rtl="0" eaLnBrk="1" latinLnBrk="0" hangingPunct="1">
              <a:lnSpc>
                <a:spcPct val="100000"/>
              </a:lnSpc>
              <a:buFontTx/>
              <a:buNone/>
              <a:defRPr sz="2000" kern="1200">
                <a:solidFill>
                  <a:srgbClr val="965AA0"/>
                </a:solidFill>
                <a:latin typeface="+mn-lt"/>
                <a:ea typeface="+mn-ea"/>
                <a:cs typeface="+mn-cs"/>
              </a:defRPr>
            </a:lvl2pPr>
            <a:lvl3pPr marL="0" indent="0" algn="l" defTabSz="457200" rtl="0" eaLnBrk="1" latinLnBrk="0" hangingPunct="1">
              <a:lnSpc>
                <a:spcPct val="100000"/>
              </a:lnSpc>
              <a:buFontTx/>
              <a:buNone/>
              <a:defRPr sz="2000" kern="1200">
                <a:solidFill>
                  <a:srgbClr val="965AA0"/>
                </a:solidFill>
                <a:latin typeface="+mn-lt"/>
                <a:ea typeface="+mn-ea"/>
                <a:cs typeface="+mn-cs"/>
              </a:defRPr>
            </a:lvl3pPr>
            <a:lvl4pPr marL="0" indent="0" algn="l" defTabSz="457200" rtl="0" eaLnBrk="1" latinLnBrk="0" hangingPunct="1">
              <a:lnSpc>
                <a:spcPct val="100000"/>
              </a:lnSpc>
              <a:buFontTx/>
              <a:buNone/>
              <a:defRPr sz="2000" kern="1200">
                <a:solidFill>
                  <a:srgbClr val="965AA0"/>
                </a:solidFill>
                <a:latin typeface="+mn-lt"/>
                <a:ea typeface="+mn-ea"/>
                <a:cs typeface="+mn-cs"/>
              </a:defRPr>
            </a:lvl4pPr>
            <a:lvl5pPr marL="0" indent="0" algn="l" defTabSz="457200" rtl="0" eaLnBrk="1" latinLnBrk="0" hangingPunct="1">
              <a:lnSpc>
                <a:spcPct val="100000"/>
              </a:lnSpc>
              <a:buFontTx/>
              <a:buNone/>
              <a:defRPr sz="2000" kern="1200">
                <a:solidFill>
                  <a:srgbClr val="965AA0"/>
                </a:solidFill>
                <a:latin typeface="+mn-lt"/>
                <a:ea typeface="+mn-ea"/>
                <a:cs typeface="+mn-cs"/>
              </a:defRPr>
            </a:lvl5pPr>
            <a:lvl6pPr marL="0" indent="0" algn="l" defTabSz="457200" rtl="0" eaLnBrk="1" latinLnBrk="0" hangingPunct="1">
              <a:lnSpc>
                <a:spcPct val="100000"/>
              </a:lnSpc>
              <a:buFontTx/>
              <a:buNone/>
              <a:defRPr sz="2000" kern="1200">
                <a:solidFill>
                  <a:srgbClr val="965AA0"/>
                </a:solidFill>
                <a:latin typeface="+mn-lt"/>
                <a:ea typeface="+mn-ea"/>
                <a:cs typeface="+mn-cs"/>
              </a:defRPr>
            </a:lvl6pPr>
            <a:lvl7pPr marL="0" indent="0" algn="l" defTabSz="457200" rtl="0" eaLnBrk="1" latinLnBrk="0" hangingPunct="1">
              <a:lnSpc>
                <a:spcPct val="100000"/>
              </a:lnSpc>
              <a:buFontTx/>
              <a:buNone/>
              <a:defRPr sz="2000" kern="1200">
                <a:solidFill>
                  <a:srgbClr val="965AA0"/>
                </a:solidFill>
                <a:latin typeface="+mn-lt"/>
                <a:ea typeface="+mn-ea"/>
                <a:cs typeface="+mn-cs"/>
              </a:defRPr>
            </a:lvl7pPr>
            <a:lvl8pPr marL="0" indent="0" algn="l" defTabSz="457200" rtl="0" eaLnBrk="1" latinLnBrk="0" hangingPunct="1">
              <a:lnSpc>
                <a:spcPct val="100000"/>
              </a:lnSpc>
              <a:buFontTx/>
              <a:buNone/>
              <a:defRPr sz="2000" kern="1200">
                <a:solidFill>
                  <a:srgbClr val="965AA0"/>
                </a:solidFill>
                <a:latin typeface="+mn-lt"/>
                <a:ea typeface="+mn-ea"/>
                <a:cs typeface="+mn-cs"/>
              </a:defRPr>
            </a:lvl8pPr>
            <a:lvl9pPr marL="0" indent="0" algn="l" defTabSz="457200" rtl="0" eaLnBrk="1" latinLnBrk="0" hangingPunct="1">
              <a:lnSpc>
                <a:spcPct val="100000"/>
              </a:lnSpc>
              <a:buFontTx/>
              <a:buNone/>
              <a:defRPr sz="2000" kern="1200">
                <a:solidFill>
                  <a:srgbClr val="965AA0"/>
                </a:solidFill>
                <a:latin typeface="+mn-lt"/>
                <a:ea typeface="+mn-ea"/>
                <a:cs typeface="+mn-cs"/>
              </a:defRPr>
            </a:lvl9pPr>
          </a:lstStyle>
          <a:p>
            <a:endParaRPr lang="en-GB" sz="1100"/>
          </a:p>
        </p:txBody>
      </p:sp>
      <p:sp>
        <p:nvSpPr>
          <p:cNvPr id="18" name="Untertitel 2">
            <a:extLst>
              <a:ext uri="{FF2B5EF4-FFF2-40B4-BE49-F238E27FC236}">
                <a16:creationId xmlns:a16="http://schemas.microsoft.com/office/drawing/2014/main" id="{922D3280-E6E0-674B-A4DD-0D7A0B6C040D}"/>
              </a:ext>
            </a:extLst>
          </p:cNvPr>
          <p:cNvSpPr txBox="1">
            <a:spLocks/>
          </p:cNvSpPr>
          <p:nvPr/>
        </p:nvSpPr>
        <p:spPr bwMode="gray">
          <a:xfrm>
            <a:off x="953612" y="2995940"/>
            <a:ext cx="5321649" cy="2868147"/>
          </a:xfrm>
          <a:prstGeom prst="rect">
            <a:avLst/>
          </a:prstGeom>
        </p:spPr>
        <p:txBody>
          <a:bodyPr anchor="ctr"/>
          <a:lstStyle>
            <a:lvl1pPr marL="0" indent="0" algn="l" defTabSz="457200" rtl="0" eaLnBrk="1" latinLnBrk="0" hangingPunct="1">
              <a:lnSpc>
                <a:spcPct val="90000"/>
              </a:lnSpc>
              <a:spcBef>
                <a:spcPts val="1000"/>
              </a:spcBef>
              <a:spcAft>
                <a:spcPts val="1500"/>
              </a:spcAft>
              <a:buClr>
                <a:schemeClr val="accent1"/>
              </a:buClr>
              <a:buSzPct val="80000"/>
              <a:buFont typeface="Wingdings 3" charset="2"/>
              <a:buNone/>
              <a:defRPr sz="2800" b="1" i="0" kern="1200" cap="all" baseline="0">
                <a:solidFill>
                  <a:schemeClr val="bg1"/>
                </a:solidFill>
                <a:latin typeface="+mn-lt"/>
                <a:ea typeface="+mn-ea"/>
                <a:cs typeface="+mn-cs"/>
              </a:defRPr>
            </a:lvl1pPr>
            <a:lvl2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 typeface="Wingdings 3" charset="2"/>
              <a:buNone/>
              <a:tabLst/>
              <a:defRPr sz="2000" b="0" i="0" kern="1200">
                <a:solidFill>
                  <a:schemeClr val="bg1"/>
                </a:solidFill>
                <a:latin typeface="+mn-lt"/>
                <a:ea typeface="+mn-ea"/>
                <a:cs typeface="+mn-cs"/>
              </a:defRPr>
            </a:lvl3pPr>
            <a:lvl4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8pPr>
            <a:lvl9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9pPr>
          </a:lstStyle>
          <a:p>
            <a:pPr algn="ctr"/>
            <a:r>
              <a:rPr lang="en-GB" sz="4800" dirty="0">
                <a:latin typeface="Arial" panose="020B0604020202020204" pitchFamily="34" charset="0"/>
                <a:cs typeface="Arial" panose="020B0604020202020204" pitchFamily="34" charset="0"/>
              </a:rPr>
              <a:t>THANK YOU!</a:t>
            </a:r>
          </a:p>
        </p:txBody>
      </p:sp>
      <p:pic>
        <p:nvPicPr>
          <p:cNvPr id="19" name="Grafik 25">
            <a:extLst>
              <a:ext uri="{FF2B5EF4-FFF2-40B4-BE49-F238E27FC236}">
                <a16:creationId xmlns:a16="http://schemas.microsoft.com/office/drawing/2014/main" id="{D5792338-6627-6247-9879-FD1ECF9D26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730" y="1195138"/>
            <a:ext cx="1946478" cy="714052"/>
          </a:xfrm>
          <a:prstGeom prst="rect">
            <a:avLst/>
          </a:prstGeom>
        </p:spPr>
      </p:pic>
      <p:sp>
        <p:nvSpPr>
          <p:cNvPr id="21" name="Rechteck 34">
            <a:extLst>
              <a:ext uri="{FF2B5EF4-FFF2-40B4-BE49-F238E27FC236}">
                <a16:creationId xmlns:a16="http://schemas.microsoft.com/office/drawing/2014/main" id="{B91F412E-430A-A74C-91DC-4FB5DD742293}"/>
              </a:ext>
            </a:extLst>
          </p:cNvPr>
          <p:cNvSpPr/>
          <p:nvPr/>
        </p:nvSpPr>
        <p:spPr bwMode="gray">
          <a:xfrm>
            <a:off x="6307138" y="2320799"/>
            <a:ext cx="5783262" cy="2266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platzhalter 41">
            <a:extLst>
              <a:ext uri="{FF2B5EF4-FFF2-40B4-BE49-F238E27FC236}">
                <a16:creationId xmlns:a16="http://schemas.microsoft.com/office/drawing/2014/main" id="{9AC768C3-12D1-424F-88C4-82F66EA92932}"/>
              </a:ext>
            </a:extLst>
          </p:cNvPr>
          <p:cNvSpPr txBox="1">
            <a:spLocks/>
          </p:cNvSpPr>
          <p:nvPr/>
        </p:nvSpPr>
        <p:spPr bwMode="gray">
          <a:xfrm>
            <a:off x="6347209" y="2600622"/>
            <a:ext cx="1625907" cy="340453"/>
          </a:xfrm>
          <a:prstGeom prst="rect">
            <a:avLst/>
          </a:prstGeom>
        </p:spPr>
        <p:txBody>
          <a:bodyPr vert="horz" lIns="91440" tIns="45720" rIns="91440" bIns="45720" rtlCol="0" anchor="b"/>
          <a:lstStyle>
            <a:defPPr>
              <a:defRPr lang="en-US"/>
            </a:defPPr>
            <a:lvl1pPr marL="0" indent="0" algn="ctr" defTabSz="457200" rtl="0" eaLnBrk="1" latinLnBrk="0" hangingPunct="1">
              <a:lnSpc>
                <a:spcPct val="100000"/>
              </a:lnSpc>
              <a:buFontTx/>
              <a:buNone/>
              <a:defRPr sz="1200" b="0" i="0" kern="1200">
                <a:solidFill>
                  <a:srgbClr val="965AA0"/>
                </a:solidFill>
                <a:latin typeface="+mn-lt"/>
                <a:ea typeface="+mn-ea"/>
                <a:cs typeface="+mn-cs"/>
              </a:defRPr>
            </a:lvl1pPr>
            <a:lvl2pPr marL="0" indent="0" algn="l" defTabSz="457200" rtl="0" eaLnBrk="1" latinLnBrk="0" hangingPunct="1">
              <a:lnSpc>
                <a:spcPct val="100000"/>
              </a:lnSpc>
              <a:buFontTx/>
              <a:buNone/>
              <a:defRPr sz="2000" kern="1200">
                <a:solidFill>
                  <a:srgbClr val="965AA0"/>
                </a:solidFill>
                <a:latin typeface="+mn-lt"/>
                <a:ea typeface="+mn-ea"/>
                <a:cs typeface="+mn-cs"/>
              </a:defRPr>
            </a:lvl2pPr>
            <a:lvl3pPr marL="0" indent="0" algn="l" defTabSz="457200" rtl="0" eaLnBrk="1" latinLnBrk="0" hangingPunct="1">
              <a:lnSpc>
                <a:spcPct val="100000"/>
              </a:lnSpc>
              <a:buFontTx/>
              <a:buNone/>
              <a:defRPr sz="2000" kern="1200">
                <a:solidFill>
                  <a:srgbClr val="965AA0"/>
                </a:solidFill>
                <a:latin typeface="+mn-lt"/>
                <a:ea typeface="+mn-ea"/>
                <a:cs typeface="+mn-cs"/>
              </a:defRPr>
            </a:lvl3pPr>
            <a:lvl4pPr marL="0" indent="0" algn="l" defTabSz="457200" rtl="0" eaLnBrk="1" latinLnBrk="0" hangingPunct="1">
              <a:lnSpc>
                <a:spcPct val="100000"/>
              </a:lnSpc>
              <a:buFontTx/>
              <a:buNone/>
              <a:defRPr sz="2000" kern="1200">
                <a:solidFill>
                  <a:srgbClr val="965AA0"/>
                </a:solidFill>
                <a:latin typeface="+mn-lt"/>
                <a:ea typeface="+mn-ea"/>
                <a:cs typeface="+mn-cs"/>
              </a:defRPr>
            </a:lvl4pPr>
            <a:lvl5pPr marL="0" indent="0" algn="l" defTabSz="457200" rtl="0" eaLnBrk="1" latinLnBrk="0" hangingPunct="1">
              <a:lnSpc>
                <a:spcPct val="100000"/>
              </a:lnSpc>
              <a:buFontTx/>
              <a:buNone/>
              <a:defRPr sz="2000" kern="1200">
                <a:solidFill>
                  <a:srgbClr val="965AA0"/>
                </a:solidFill>
                <a:latin typeface="+mn-lt"/>
                <a:ea typeface="+mn-ea"/>
                <a:cs typeface="+mn-cs"/>
              </a:defRPr>
            </a:lvl5pPr>
            <a:lvl6pPr marL="0" indent="0" algn="l" defTabSz="457200" rtl="0" eaLnBrk="1" latinLnBrk="0" hangingPunct="1">
              <a:lnSpc>
                <a:spcPct val="100000"/>
              </a:lnSpc>
              <a:buFontTx/>
              <a:buNone/>
              <a:defRPr sz="2000" kern="1200">
                <a:solidFill>
                  <a:srgbClr val="965AA0"/>
                </a:solidFill>
                <a:latin typeface="+mn-lt"/>
                <a:ea typeface="+mn-ea"/>
                <a:cs typeface="+mn-cs"/>
              </a:defRPr>
            </a:lvl6pPr>
            <a:lvl7pPr marL="0" indent="0" algn="l" defTabSz="457200" rtl="0" eaLnBrk="1" latinLnBrk="0" hangingPunct="1">
              <a:lnSpc>
                <a:spcPct val="100000"/>
              </a:lnSpc>
              <a:buFontTx/>
              <a:buNone/>
              <a:defRPr sz="2000" kern="1200">
                <a:solidFill>
                  <a:srgbClr val="965AA0"/>
                </a:solidFill>
                <a:latin typeface="+mn-lt"/>
                <a:ea typeface="+mn-ea"/>
                <a:cs typeface="+mn-cs"/>
              </a:defRPr>
            </a:lvl7pPr>
            <a:lvl8pPr marL="0" indent="0" algn="l" defTabSz="457200" rtl="0" eaLnBrk="1" latinLnBrk="0" hangingPunct="1">
              <a:lnSpc>
                <a:spcPct val="100000"/>
              </a:lnSpc>
              <a:buFontTx/>
              <a:buNone/>
              <a:defRPr sz="2000" kern="1200">
                <a:solidFill>
                  <a:srgbClr val="965AA0"/>
                </a:solidFill>
                <a:latin typeface="+mn-lt"/>
                <a:ea typeface="+mn-ea"/>
                <a:cs typeface="+mn-cs"/>
              </a:defRPr>
            </a:lvl8pPr>
            <a:lvl9pPr marL="0" indent="0" algn="l" defTabSz="457200" rtl="0" eaLnBrk="1" latinLnBrk="0" hangingPunct="1">
              <a:lnSpc>
                <a:spcPct val="100000"/>
              </a:lnSpc>
              <a:buFontTx/>
              <a:buNone/>
              <a:defRPr sz="2000" kern="1200">
                <a:solidFill>
                  <a:srgbClr val="965AA0"/>
                </a:solidFill>
                <a:latin typeface="+mn-lt"/>
                <a:ea typeface="+mn-ea"/>
                <a:cs typeface="+mn-cs"/>
              </a:defRPr>
            </a:lvl9pPr>
          </a:lstStyle>
          <a:p>
            <a:r>
              <a:rPr lang="en-GB" b="1" dirty="0">
                <a:solidFill>
                  <a:srgbClr val="70267D"/>
                </a:solidFill>
              </a:rPr>
              <a:t>About the speaker:</a:t>
            </a:r>
          </a:p>
        </p:txBody>
      </p:sp>
      <p:sp>
        <p:nvSpPr>
          <p:cNvPr id="23" name="Textplatzhalter 41">
            <a:extLst>
              <a:ext uri="{FF2B5EF4-FFF2-40B4-BE49-F238E27FC236}">
                <a16:creationId xmlns:a16="http://schemas.microsoft.com/office/drawing/2014/main" id="{0C9C437C-D532-914C-8496-B2588C32ED91}"/>
              </a:ext>
            </a:extLst>
          </p:cNvPr>
          <p:cNvSpPr txBox="1">
            <a:spLocks/>
          </p:cNvSpPr>
          <p:nvPr/>
        </p:nvSpPr>
        <p:spPr bwMode="gray">
          <a:xfrm>
            <a:off x="9766423" y="2710376"/>
            <a:ext cx="1176666" cy="293421"/>
          </a:xfrm>
          <a:prstGeom prst="rect">
            <a:avLst/>
          </a:prstGeom>
        </p:spPr>
        <p:txBody>
          <a:bodyPr/>
          <a:lstStyle>
            <a:lvl1pPr marL="0" indent="0" algn="l" defTabSz="457200" rtl="0" eaLnBrk="1" latinLnBrk="0" hangingPunct="1">
              <a:lnSpc>
                <a:spcPct val="100000"/>
              </a:lnSpc>
              <a:spcBef>
                <a:spcPts val="1000"/>
              </a:spcBef>
              <a:spcAft>
                <a:spcPts val="0"/>
              </a:spcAft>
              <a:buClr>
                <a:schemeClr val="accent1"/>
              </a:buClr>
              <a:buSzPct val="80000"/>
              <a:buFontTx/>
              <a:buNone/>
              <a:defRPr sz="1200" b="0" i="0" kern="1200">
                <a:solidFill>
                  <a:srgbClr val="965AA0"/>
                </a:solidFill>
                <a:latin typeface="+mn-lt"/>
                <a:ea typeface="+mn-ea"/>
                <a:cs typeface="+mn-cs"/>
              </a:defRPr>
            </a:lvl1pPr>
            <a:lvl2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3pPr>
            <a:lvl4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8pPr>
            <a:lvl9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9pPr>
          </a:lstStyle>
          <a:p>
            <a:r>
              <a:rPr lang="en-GB" b="1">
                <a:solidFill>
                  <a:srgbClr val="70267D"/>
                </a:solidFill>
              </a:rPr>
              <a:t>Currently:</a:t>
            </a:r>
          </a:p>
        </p:txBody>
      </p:sp>
      <p:sp>
        <p:nvSpPr>
          <p:cNvPr id="25" name="Textplatzhalter 41">
            <a:extLst>
              <a:ext uri="{FF2B5EF4-FFF2-40B4-BE49-F238E27FC236}">
                <a16:creationId xmlns:a16="http://schemas.microsoft.com/office/drawing/2014/main" id="{3BCB7D48-EEFE-3140-965B-2655420064BA}"/>
              </a:ext>
            </a:extLst>
          </p:cNvPr>
          <p:cNvSpPr txBox="1">
            <a:spLocks/>
          </p:cNvSpPr>
          <p:nvPr/>
        </p:nvSpPr>
        <p:spPr bwMode="gray">
          <a:xfrm>
            <a:off x="9769653" y="3534099"/>
            <a:ext cx="1176666" cy="293421"/>
          </a:xfrm>
          <a:prstGeom prst="rect">
            <a:avLst/>
          </a:prstGeom>
        </p:spPr>
        <p:txBody>
          <a:bodyPr/>
          <a:lstStyle>
            <a:lvl1pPr marL="0" indent="0" algn="l" defTabSz="457200" rtl="0" eaLnBrk="1" latinLnBrk="0" hangingPunct="1">
              <a:lnSpc>
                <a:spcPct val="100000"/>
              </a:lnSpc>
              <a:spcBef>
                <a:spcPts val="1000"/>
              </a:spcBef>
              <a:spcAft>
                <a:spcPts val="0"/>
              </a:spcAft>
              <a:buClr>
                <a:schemeClr val="accent1"/>
              </a:buClr>
              <a:buSzPct val="80000"/>
              <a:buFontTx/>
              <a:buNone/>
              <a:defRPr sz="1200" b="0" i="0" kern="1200">
                <a:solidFill>
                  <a:srgbClr val="965AA0"/>
                </a:solidFill>
                <a:latin typeface="+mn-lt"/>
                <a:ea typeface="+mn-ea"/>
                <a:cs typeface="+mn-cs"/>
              </a:defRPr>
            </a:lvl1pPr>
            <a:lvl2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3pPr>
            <a:lvl4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8pPr>
            <a:lvl9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9pPr>
          </a:lstStyle>
          <a:p>
            <a:r>
              <a:rPr lang="en-GB" b="1">
                <a:solidFill>
                  <a:srgbClr val="70267D"/>
                </a:solidFill>
              </a:rPr>
              <a:t>Previously:</a:t>
            </a:r>
          </a:p>
        </p:txBody>
      </p:sp>
      <p:pic>
        <p:nvPicPr>
          <p:cNvPr id="26" name="Picture 25" descr="A person with a bow tie&#10;&#10;Description automatically generated with medium confidence">
            <a:extLst>
              <a:ext uri="{FF2B5EF4-FFF2-40B4-BE49-F238E27FC236}">
                <a16:creationId xmlns:a16="http://schemas.microsoft.com/office/drawing/2014/main" id="{73AFF20F-FA13-7942-A052-0DC66BF1CA0C}"/>
              </a:ext>
            </a:extLst>
          </p:cNvPr>
          <p:cNvPicPr>
            <a:picLocks noChangeAspect="1"/>
          </p:cNvPicPr>
          <p:nvPr/>
        </p:nvPicPr>
        <p:blipFill>
          <a:blip r:embed="rId4"/>
          <a:stretch>
            <a:fillRect/>
          </a:stretch>
        </p:blipFill>
        <p:spPr>
          <a:xfrm>
            <a:off x="8732510" y="2752327"/>
            <a:ext cx="812803" cy="771218"/>
          </a:xfrm>
          <a:prstGeom prst="rect">
            <a:avLst/>
          </a:prstGeom>
        </p:spPr>
      </p:pic>
      <p:sp>
        <p:nvSpPr>
          <p:cNvPr id="27" name="TextBox 26">
            <a:extLst>
              <a:ext uri="{FF2B5EF4-FFF2-40B4-BE49-F238E27FC236}">
                <a16:creationId xmlns:a16="http://schemas.microsoft.com/office/drawing/2014/main" id="{A6007C8D-8712-6B4E-B6AA-5A23900A5F2C}"/>
              </a:ext>
            </a:extLst>
          </p:cNvPr>
          <p:cNvSpPr txBox="1"/>
          <p:nvPr/>
        </p:nvSpPr>
        <p:spPr>
          <a:xfrm>
            <a:off x="6464603" y="3386614"/>
            <a:ext cx="2877530" cy="1015663"/>
          </a:xfrm>
          <a:prstGeom prst="rect">
            <a:avLst/>
          </a:prstGeom>
          <a:noFill/>
        </p:spPr>
        <p:txBody>
          <a:bodyPr wrap="square" rtlCol="0">
            <a:spAutoFit/>
          </a:bodyPr>
          <a:lstStyle/>
          <a:p>
            <a:r>
              <a:rPr lang="en-GB" sz="1200" dirty="0">
                <a:solidFill>
                  <a:srgbClr val="70267D"/>
                </a:solidFill>
                <a:hlinkClick r:id="rId5">
                  <a:extLst>
                    <a:ext uri="{A12FA001-AC4F-418D-AE19-62706E023703}">
                      <ahyp:hlinkClr xmlns:ahyp="http://schemas.microsoft.com/office/drawing/2018/hyperlinkcolor" val="tx"/>
                    </a:ext>
                  </a:extLst>
                </a:hlinkClick>
              </a:rPr>
              <a:t>https://github.com/atkuzmanov</a:t>
            </a:r>
            <a:endParaRPr lang="en-GB" sz="1200" dirty="0">
              <a:solidFill>
                <a:srgbClr val="70267D"/>
              </a:solidFill>
            </a:endParaRPr>
          </a:p>
          <a:p>
            <a:r>
              <a:rPr lang="en-GB" sz="1200" dirty="0">
                <a:solidFill>
                  <a:srgbClr val="70267D"/>
                </a:solidFill>
                <a:hlinkClick r:id="rId6">
                  <a:extLst>
                    <a:ext uri="{A12FA001-AC4F-418D-AE19-62706E023703}">
                      <ahyp:hlinkClr xmlns:ahyp="http://schemas.microsoft.com/office/drawing/2018/hyperlinkcolor" val="tx"/>
                    </a:ext>
                  </a:extLst>
                </a:hlinkClick>
              </a:rPr>
              <a:t>https://www.linkedin.com/in/atkuzmanov/</a:t>
            </a:r>
            <a:endParaRPr lang="en-GB" sz="1200" dirty="0">
              <a:solidFill>
                <a:srgbClr val="70267D"/>
              </a:solidFill>
            </a:endParaRPr>
          </a:p>
          <a:p>
            <a:r>
              <a:rPr lang="en-GB" sz="1200" dirty="0">
                <a:solidFill>
                  <a:srgbClr val="70267D"/>
                </a:solidFill>
                <a:hlinkClick r:id="rId7">
                  <a:extLst>
                    <a:ext uri="{A12FA001-AC4F-418D-AE19-62706E023703}">
                      <ahyp:hlinkClr xmlns:ahyp="http://schemas.microsoft.com/office/drawing/2018/hyperlinkcolor" val="tx"/>
                    </a:ext>
                  </a:extLst>
                </a:hlinkClick>
              </a:rPr>
              <a:t>https://twitter.com/atkuzmanov</a:t>
            </a:r>
            <a:endParaRPr lang="en-GB" sz="1200" dirty="0">
              <a:solidFill>
                <a:srgbClr val="70267D"/>
              </a:solidFill>
            </a:endParaRPr>
          </a:p>
          <a:p>
            <a:r>
              <a:rPr lang="en-GB" sz="1200" dirty="0">
                <a:solidFill>
                  <a:srgbClr val="70267D"/>
                </a:solidFill>
                <a:hlinkClick r:id="rId8">
                  <a:extLst>
                    <a:ext uri="{A12FA001-AC4F-418D-AE19-62706E023703}">
                      <ahyp:hlinkClr xmlns:ahyp="http://schemas.microsoft.com/office/drawing/2018/hyperlinkcolor" val="tx"/>
                    </a:ext>
                  </a:extLst>
                </a:hlinkClick>
              </a:rPr>
              <a:t>https://linktr.ee/atkuzmanov</a:t>
            </a:r>
            <a:br>
              <a:rPr lang="en-GB" sz="1200" dirty="0">
                <a:solidFill>
                  <a:srgbClr val="70267D"/>
                </a:solidFill>
              </a:rPr>
            </a:br>
            <a:r>
              <a:rPr lang="en-GB" sz="1200" dirty="0">
                <a:solidFill>
                  <a:srgbClr val="70267D"/>
                </a:solidFill>
                <a:hlinkClick r:id="rId9">
                  <a:extLst>
                    <a:ext uri="{A12FA001-AC4F-418D-AE19-62706E023703}">
                      <ahyp:hlinkClr xmlns:ahyp="http://schemas.microsoft.com/office/drawing/2018/hyperlinkcolor" val="tx"/>
                    </a:ext>
                  </a:extLst>
                </a:hlinkClick>
              </a:rPr>
              <a:t>https://atkuzmanov.wordpress.com/</a:t>
            </a:r>
            <a:endParaRPr lang="en-GB" sz="1200" dirty="0">
              <a:solidFill>
                <a:srgbClr val="70267D"/>
              </a:solidFill>
            </a:endParaRPr>
          </a:p>
        </p:txBody>
      </p:sp>
      <p:pic>
        <p:nvPicPr>
          <p:cNvPr id="28" name="Picture 27" descr="A picture containing graphical user interface&#10;&#10;Description automatically generated">
            <a:extLst>
              <a:ext uri="{FF2B5EF4-FFF2-40B4-BE49-F238E27FC236}">
                <a16:creationId xmlns:a16="http://schemas.microsoft.com/office/drawing/2014/main" id="{F0D95010-4517-3A48-B0EB-5821FF0F1DC3}"/>
              </a:ext>
            </a:extLst>
          </p:cNvPr>
          <p:cNvPicPr>
            <a:picLocks noChangeAspect="1"/>
          </p:cNvPicPr>
          <p:nvPr/>
        </p:nvPicPr>
        <p:blipFill>
          <a:blip r:embed="rId10"/>
          <a:stretch>
            <a:fillRect/>
          </a:stretch>
        </p:blipFill>
        <p:spPr>
          <a:xfrm>
            <a:off x="10621026" y="2610861"/>
            <a:ext cx="644126" cy="775753"/>
          </a:xfrm>
          <a:prstGeom prst="rect">
            <a:avLst/>
          </a:prstGeom>
        </p:spPr>
      </p:pic>
      <p:pic>
        <p:nvPicPr>
          <p:cNvPr id="29" name="Picture 28" descr="Shape&#10;&#10;Description automatically generated with medium confidence">
            <a:extLst>
              <a:ext uri="{FF2B5EF4-FFF2-40B4-BE49-F238E27FC236}">
                <a16:creationId xmlns:a16="http://schemas.microsoft.com/office/drawing/2014/main" id="{2EE0BB97-EE58-9C49-BAF5-89EE44279330}"/>
              </a:ext>
            </a:extLst>
          </p:cNvPr>
          <p:cNvPicPr>
            <a:picLocks noChangeAspect="1"/>
          </p:cNvPicPr>
          <p:nvPr/>
        </p:nvPicPr>
        <p:blipFill>
          <a:blip r:embed="rId11"/>
          <a:stretch>
            <a:fillRect/>
          </a:stretch>
        </p:blipFill>
        <p:spPr>
          <a:xfrm>
            <a:off x="11237509" y="3639277"/>
            <a:ext cx="669183" cy="190299"/>
          </a:xfrm>
          <a:prstGeom prst="rect">
            <a:avLst/>
          </a:prstGeom>
        </p:spPr>
      </p:pic>
      <p:pic>
        <p:nvPicPr>
          <p:cNvPr id="30" name="Picture 29" descr="Logo&#10;&#10;Description automatically generated">
            <a:extLst>
              <a:ext uri="{FF2B5EF4-FFF2-40B4-BE49-F238E27FC236}">
                <a16:creationId xmlns:a16="http://schemas.microsoft.com/office/drawing/2014/main" id="{E67DFDC6-BBDE-7342-A1CE-8DBFF7344F67}"/>
              </a:ext>
            </a:extLst>
          </p:cNvPr>
          <p:cNvPicPr>
            <a:picLocks noChangeAspect="1"/>
          </p:cNvPicPr>
          <p:nvPr/>
        </p:nvPicPr>
        <p:blipFill>
          <a:blip r:embed="rId12"/>
          <a:stretch>
            <a:fillRect/>
          </a:stretch>
        </p:blipFill>
        <p:spPr>
          <a:xfrm>
            <a:off x="10613186" y="3521502"/>
            <a:ext cx="357468" cy="451910"/>
          </a:xfrm>
          <a:prstGeom prst="rect">
            <a:avLst/>
          </a:prstGeom>
        </p:spPr>
      </p:pic>
      <p:pic>
        <p:nvPicPr>
          <p:cNvPr id="31" name="Picture 30" descr="A picture containing logo&#10;&#10;Description automatically generated">
            <a:extLst>
              <a:ext uri="{FF2B5EF4-FFF2-40B4-BE49-F238E27FC236}">
                <a16:creationId xmlns:a16="http://schemas.microsoft.com/office/drawing/2014/main" id="{DFEC0B44-51A8-7B45-92C9-8297ADA06122}"/>
              </a:ext>
            </a:extLst>
          </p:cNvPr>
          <p:cNvPicPr>
            <a:picLocks noChangeAspect="1"/>
          </p:cNvPicPr>
          <p:nvPr/>
        </p:nvPicPr>
        <p:blipFill>
          <a:blip r:embed="rId13"/>
          <a:stretch>
            <a:fillRect/>
          </a:stretch>
        </p:blipFill>
        <p:spPr>
          <a:xfrm>
            <a:off x="10788996" y="3824016"/>
            <a:ext cx="834272" cy="469278"/>
          </a:xfrm>
          <a:prstGeom prst="rect">
            <a:avLst/>
          </a:prstGeom>
        </p:spPr>
      </p:pic>
      <p:pic>
        <p:nvPicPr>
          <p:cNvPr id="32" name="Picture 31" descr="Text&#10;&#10;Description automatically generated">
            <a:extLst>
              <a:ext uri="{FF2B5EF4-FFF2-40B4-BE49-F238E27FC236}">
                <a16:creationId xmlns:a16="http://schemas.microsoft.com/office/drawing/2014/main" id="{71F2A2FA-4B43-174E-9598-EFC812A038D2}"/>
              </a:ext>
            </a:extLst>
          </p:cNvPr>
          <p:cNvPicPr>
            <a:picLocks noChangeAspect="1"/>
          </p:cNvPicPr>
          <p:nvPr/>
        </p:nvPicPr>
        <p:blipFill>
          <a:blip r:embed="rId14"/>
          <a:stretch>
            <a:fillRect/>
          </a:stretch>
        </p:blipFill>
        <p:spPr>
          <a:xfrm>
            <a:off x="562031" y="137998"/>
            <a:ext cx="5744867" cy="2167796"/>
          </a:xfrm>
          <a:prstGeom prst="rect">
            <a:avLst/>
          </a:prstGeom>
        </p:spPr>
      </p:pic>
      <p:pic>
        <p:nvPicPr>
          <p:cNvPr id="17" name="Picture 16" descr="Qr code&#10;&#10;Description automatically generated">
            <a:extLst>
              <a:ext uri="{FF2B5EF4-FFF2-40B4-BE49-F238E27FC236}">
                <a16:creationId xmlns:a16="http://schemas.microsoft.com/office/drawing/2014/main" id="{FCC87B82-9470-FE43-BD29-FEDF80574513}"/>
              </a:ext>
            </a:extLst>
          </p:cNvPr>
          <p:cNvPicPr>
            <a:picLocks noChangeAspect="1"/>
          </p:cNvPicPr>
          <p:nvPr/>
        </p:nvPicPr>
        <p:blipFill>
          <a:blip r:embed="rId15"/>
          <a:stretch>
            <a:fillRect/>
          </a:stretch>
        </p:blipFill>
        <p:spPr>
          <a:xfrm>
            <a:off x="8864723" y="4774604"/>
            <a:ext cx="1803400" cy="1803400"/>
          </a:xfrm>
          <a:prstGeom prst="rect">
            <a:avLst/>
          </a:prstGeom>
        </p:spPr>
      </p:pic>
      <p:sp>
        <p:nvSpPr>
          <p:cNvPr id="33" name="TextBox 32">
            <a:extLst>
              <a:ext uri="{FF2B5EF4-FFF2-40B4-BE49-F238E27FC236}">
                <a16:creationId xmlns:a16="http://schemas.microsoft.com/office/drawing/2014/main" id="{C3279B80-61FB-CA4B-A7A4-E52F60AF539C}"/>
              </a:ext>
            </a:extLst>
          </p:cNvPr>
          <p:cNvSpPr txBox="1"/>
          <p:nvPr/>
        </p:nvSpPr>
        <p:spPr>
          <a:xfrm>
            <a:off x="8489763" y="638312"/>
            <a:ext cx="2877530" cy="830997"/>
          </a:xfrm>
          <a:prstGeom prst="rect">
            <a:avLst/>
          </a:prstGeom>
          <a:noFill/>
        </p:spPr>
        <p:txBody>
          <a:bodyPr wrap="square" rtlCol="0">
            <a:spAutoFit/>
          </a:bodyPr>
          <a:lstStyle/>
          <a:p>
            <a:r>
              <a:rPr lang="en-GB" sz="1200" b="1" dirty="0">
                <a:solidFill>
                  <a:srgbClr val="70267D"/>
                </a:solidFill>
              </a:rPr>
              <a:t>We are hiring!</a:t>
            </a:r>
          </a:p>
          <a:p>
            <a:endParaRPr lang="en-GB" sz="1200" dirty="0">
              <a:solidFill>
                <a:srgbClr val="70267D"/>
              </a:solidFill>
            </a:endParaRPr>
          </a:p>
          <a:p>
            <a:r>
              <a:rPr lang="en-GB" sz="1200" dirty="0">
                <a:solidFill>
                  <a:srgbClr val="70267D"/>
                </a:solidFill>
                <a:hlinkClick r:id="rId16">
                  <a:extLst>
                    <a:ext uri="{A12FA001-AC4F-418D-AE19-62706E023703}">
                      <ahyp:hlinkClr xmlns:ahyp="http://schemas.microsoft.com/office/drawing/2018/hyperlinkcolor" val="tx"/>
                    </a:ext>
                  </a:extLst>
                </a:hlinkClick>
              </a:rPr>
              <a:t>https://bg.it.schwarz/career</a:t>
            </a:r>
            <a:endParaRPr lang="en-GB" sz="1200" dirty="0">
              <a:solidFill>
                <a:srgbClr val="70267D"/>
              </a:solidFill>
            </a:endParaRPr>
          </a:p>
          <a:p>
            <a:r>
              <a:rPr lang="en-GB" sz="1200" dirty="0">
                <a:solidFill>
                  <a:srgbClr val="70267D"/>
                </a:solidFill>
                <a:hlinkClick r:id="rId17">
                  <a:extLst>
                    <a:ext uri="{A12FA001-AC4F-418D-AE19-62706E023703}">
                      <ahyp:hlinkClr xmlns:ahyp="http://schemas.microsoft.com/office/drawing/2018/hyperlinkcolor" val="tx"/>
                    </a:ext>
                  </a:extLst>
                </a:hlinkClick>
              </a:rPr>
              <a:t>https://www.jobs.bg/company/291782</a:t>
            </a:r>
            <a:endParaRPr lang="en-GB" sz="1200" dirty="0">
              <a:solidFill>
                <a:srgbClr val="70267D"/>
              </a:solidFill>
            </a:endParaRPr>
          </a:p>
        </p:txBody>
      </p:sp>
      <p:pic>
        <p:nvPicPr>
          <p:cNvPr id="34" name="Picture 33" descr="A picture containing logo&#10;&#10;Description automatically generated">
            <a:extLst>
              <a:ext uri="{FF2B5EF4-FFF2-40B4-BE49-F238E27FC236}">
                <a16:creationId xmlns:a16="http://schemas.microsoft.com/office/drawing/2014/main" id="{6F2CA135-9323-A844-9F50-539D5E1717C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675848" y="588894"/>
            <a:ext cx="840610" cy="1029217"/>
          </a:xfrm>
          <a:prstGeom prst="rect">
            <a:avLst/>
          </a:prstGeom>
        </p:spPr>
      </p:pic>
    </p:spTree>
    <p:extLst>
      <p:ext uri="{BB962C8B-B14F-4D97-AF65-F5344CB8AC3E}">
        <p14:creationId xmlns:p14="http://schemas.microsoft.com/office/powerpoint/2010/main" val="4211642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a:solidFill>
                  <a:srgbClr val="70267D"/>
                </a:solidFill>
                <a:latin typeface="Arial" panose="020B0604020202020204" pitchFamily="34" charset="0"/>
                <a:cs typeface="Arial" panose="020B0604020202020204" pitchFamily="34" charset="0"/>
              </a:rPr>
              <a:t>INTRODUCTION</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err="1">
                <a:latin typeface="Arial" panose="020B0604020202020204" pitchFamily="34" charset="0"/>
                <a:cs typeface="Arial" panose="020B0604020202020204" pitchFamily="34" charset="0"/>
              </a:rPr>
              <a:t>OpenAPI</a:t>
            </a:r>
            <a:r>
              <a:rPr lang="en-GB" dirty="0">
                <a:latin typeface="Arial" panose="020B0604020202020204" pitchFamily="34" charset="0"/>
                <a:cs typeface="Arial" panose="020B0604020202020204" pitchFamily="34" charset="0"/>
              </a:rPr>
              <a:t> Contract Validation</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10/09/2021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dirty="0">
                <a:solidFill>
                  <a:srgbClr val="70267D"/>
                </a:solidFill>
              </a:rPr>
              <a:t>// </a:t>
            </a:r>
            <a:r>
              <a:rPr lang="en-GB" dirty="0" err="1">
                <a:solidFill>
                  <a:srgbClr val="70267D"/>
                </a:solidFill>
              </a:rPr>
              <a:t>OpenAPI</a:t>
            </a:r>
            <a:r>
              <a:rPr lang="en-GB" dirty="0">
                <a:solidFill>
                  <a:srgbClr val="70267D"/>
                </a:solidFill>
              </a:rPr>
              <a:t>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6</a:t>
            </a:fld>
            <a:endParaRPr lang="en-GB">
              <a:solidFill>
                <a:srgbClr val="70267D"/>
              </a:solidFill>
            </a:endParaRPr>
          </a:p>
        </p:txBody>
      </p:sp>
      <p:pic>
        <p:nvPicPr>
          <p:cNvPr id="13" name="Picture 12">
            <a:extLst>
              <a:ext uri="{FF2B5EF4-FFF2-40B4-BE49-F238E27FC236}">
                <a16:creationId xmlns:a16="http://schemas.microsoft.com/office/drawing/2014/main" id="{5745CB64-D55C-564E-AE82-D1EE069B9592}"/>
              </a:ext>
            </a:extLst>
          </p:cNvPr>
          <p:cNvPicPr>
            <a:picLocks noChangeAspect="1"/>
          </p:cNvPicPr>
          <p:nvPr/>
        </p:nvPicPr>
        <p:blipFill>
          <a:blip r:embed="rId4"/>
          <a:stretch>
            <a:fillRect/>
          </a:stretch>
        </p:blipFill>
        <p:spPr>
          <a:xfrm>
            <a:off x="10745034" y="187512"/>
            <a:ext cx="1153452" cy="1156015"/>
          </a:xfrm>
          <a:prstGeom prst="rect">
            <a:avLst/>
          </a:prstGeom>
        </p:spPr>
      </p:pic>
      <p:pic>
        <p:nvPicPr>
          <p:cNvPr id="17" name="Picture 16" descr="Graphical user interface, application, Teams&#10;&#10;Description automatically generated">
            <a:extLst>
              <a:ext uri="{FF2B5EF4-FFF2-40B4-BE49-F238E27FC236}">
                <a16:creationId xmlns:a16="http://schemas.microsoft.com/office/drawing/2014/main" id="{F0128350-5B56-9346-B831-5BC94E93522C}"/>
              </a:ext>
            </a:extLst>
          </p:cNvPr>
          <p:cNvPicPr>
            <a:picLocks noChangeAspect="1"/>
          </p:cNvPicPr>
          <p:nvPr/>
        </p:nvPicPr>
        <p:blipFill>
          <a:blip r:embed="rId5"/>
          <a:stretch>
            <a:fillRect/>
          </a:stretch>
        </p:blipFill>
        <p:spPr>
          <a:xfrm>
            <a:off x="2996115" y="34171"/>
            <a:ext cx="6072381" cy="6167593"/>
          </a:xfrm>
          <a:prstGeom prst="rect">
            <a:avLst/>
          </a:prstGeom>
        </p:spPr>
      </p:pic>
      <p:pic>
        <p:nvPicPr>
          <p:cNvPr id="14" name="Graphic 13" descr="Checkbox Crossed with solid fill">
            <a:extLst>
              <a:ext uri="{FF2B5EF4-FFF2-40B4-BE49-F238E27FC236}">
                <a16:creationId xmlns:a16="http://schemas.microsoft.com/office/drawing/2014/main" id="{11CDB052-4E40-AE45-979F-9BCA8B52D2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98552" y="5704316"/>
            <a:ext cx="497448" cy="497448"/>
          </a:xfrm>
          <a:prstGeom prst="rect">
            <a:avLst/>
          </a:prstGeom>
        </p:spPr>
      </p:pic>
      <p:pic>
        <p:nvPicPr>
          <p:cNvPr id="15" name="Graphic 14" descr="Checkbox Ticked with solid fill">
            <a:extLst>
              <a:ext uri="{FF2B5EF4-FFF2-40B4-BE49-F238E27FC236}">
                <a16:creationId xmlns:a16="http://schemas.microsoft.com/office/drawing/2014/main" id="{B8E7A17D-63B0-5D41-95CF-5940A3E88FF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98553" y="5372474"/>
            <a:ext cx="497447" cy="497447"/>
          </a:xfrm>
          <a:prstGeom prst="rect">
            <a:avLst/>
          </a:prstGeom>
        </p:spPr>
      </p:pic>
      <p:sp>
        <p:nvSpPr>
          <p:cNvPr id="12" name="TextBox 11">
            <a:extLst>
              <a:ext uri="{FF2B5EF4-FFF2-40B4-BE49-F238E27FC236}">
                <a16:creationId xmlns:a16="http://schemas.microsoft.com/office/drawing/2014/main" id="{819333FA-15FA-F34F-BC48-803DFFBFDE83}"/>
              </a:ext>
            </a:extLst>
          </p:cNvPr>
          <p:cNvSpPr txBox="1"/>
          <p:nvPr/>
        </p:nvSpPr>
        <p:spPr>
          <a:xfrm>
            <a:off x="3887685" y="5132784"/>
            <a:ext cx="991705" cy="461665"/>
          </a:xfrm>
          <a:prstGeom prst="rect">
            <a:avLst/>
          </a:prstGeom>
          <a:noFill/>
        </p:spPr>
        <p:txBody>
          <a:bodyPr wrap="square" rtlCol="0">
            <a:spAutoFit/>
          </a:bodyPr>
          <a:lstStyle/>
          <a:p>
            <a:pPr algn="ctr"/>
            <a:r>
              <a:rPr lang="en-GB" sz="2400" b="1" dirty="0"/>
              <a:t>{API}</a:t>
            </a:r>
          </a:p>
        </p:txBody>
      </p:sp>
      <p:sp>
        <p:nvSpPr>
          <p:cNvPr id="16" name="TextBox 15">
            <a:extLst>
              <a:ext uri="{FF2B5EF4-FFF2-40B4-BE49-F238E27FC236}">
                <a16:creationId xmlns:a16="http://schemas.microsoft.com/office/drawing/2014/main" id="{135320AF-049D-724B-8CB6-9603002CDE69}"/>
              </a:ext>
            </a:extLst>
          </p:cNvPr>
          <p:cNvSpPr txBox="1"/>
          <p:nvPr/>
        </p:nvSpPr>
        <p:spPr>
          <a:xfrm>
            <a:off x="6762665" y="5141641"/>
            <a:ext cx="991705" cy="461665"/>
          </a:xfrm>
          <a:prstGeom prst="rect">
            <a:avLst/>
          </a:prstGeom>
          <a:noFill/>
        </p:spPr>
        <p:txBody>
          <a:bodyPr wrap="square" rtlCol="0">
            <a:spAutoFit/>
          </a:bodyPr>
          <a:lstStyle/>
          <a:p>
            <a:pPr algn="ctr"/>
            <a:r>
              <a:rPr lang="en-GB" sz="2400" b="1" dirty="0"/>
              <a:t>{API}</a:t>
            </a:r>
          </a:p>
        </p:txBody>
      </p:sp>
      <p:pic>
        <p:nvPicPr>
          <p:cNvPr id="18" name="Graphic 17" descr="Checkbox Crossed with solid fill">
            <a:extLst>
              <a:ext uri="{FF2B5EF4-FFF2-40B4-BE49-F238E27FC236}">
                <a16:creationId xmlns:a16="http://schemas.microsoft.com/office/drawing/2014/main" id="{632DF9C1-56B5-5943-8529-2AE7D4C7879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22011" y="473398"/>
            <a:ext cx="497448" cy="497448"/>
          </a:xfrm>
          <a:prstGeom prst="rect">
            <a:avLst/>
          </a:prstGeom>
        </p:spPr>
      </p:pic>
      <p:pic>
        <p:nvPicPr>
          <p:cNvPr id="19" name="Graphic 18" descr="Checkbox Ticked with solid fill">
            <a:extLst>
              <a:ext uri="{FF2B5EF4-FFF2-40B4-BE49-F238E27FC236}">
                <a16:creationId xmlns:a16="http://schemas.microsoft.com/office/drawing/2014/main" id="{66727160-1993-6040-8773-21318FA0525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322012" y="141556"/>
            <a:ext cx="497447" cy="497447"/>
          </a:xfrm>
          <a:prstGeom prst="rect">
            <a:avLst/>
          </a:prstGeom>
        </p:spPr>
      </p:pic>
      <p:sp>
        <p:nvSpPr>
          <p:cNvPr id="20" name="TextBox 19">
            <a:extLst>
              <a:ext uri="{FF2B5EF4-FFF2-40B4-BE49-F238E27FC236}">
                <a16:creationId xmlns:a16="http://schemas.microsoft.com/office/drawing/2014/main" id="{7BAE9DC1-89E3-7B42-8CE4-E0FCF7781674}"/>
              </a:ext>
            </a:extLst>
          </p:cNvPr>
          <p:cNvSpPr txBox="1"/>
          <p:nvPr/>
        </p:nvSpPr>
        <p:spPr>
          <a:xfrm rot="20269802">
            <a:off x="898132" y="2397384"/>
            <a:ext cx="2233152" cy="584775"/>
          </a:xfrm>
          <a:prstGeom prst="rect">
            <a:avLst/>
          </a:prstGeom>
          <a:noFill/>
        </p:spPr>
        <p:txBody>
          <a:bodyPr wrap="square" rtlCol="0">
            <a:spAutoFit/>
          </a:bodyPr>
          <a:lstStyle/>
          <a:p>
            <a:pPr algn="ctr"/>
            <a:r>
              <a:rPr lang="en-GB" sz="3200" b="1" dirty="0">
                <a:latin typeface="Courier" pitchFamily="2" charset="0"/>
              </a:rPr>
              <a:t>#OPENAPI</a:t>
            </a:r>
          </a:p>
        </p:txBody>
      </p:sp>
    </p:spTree>
    <p:extLst>
      <p:ext uri="{BB962C8B-B14F-4D97-AF65-F5344CB8AC3E}">
        <p14:creationId xmlns:p14="http://schemas.microsoft.com/office/powerpoint/2010/main" val="830636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a:solidFill>
                  <a:srgbClr val="70267D"/>
                </a:solidFill>
                <a:latin typeface="Arial" panose="020B0604020202020204" pitchFamily="34" charset="0"/>
                <a:cs typeface="Arial" panose="020B0604020202020204" pitchFamily="34" charset="0"/>
              </a:rPr>
              <a:t>INTRODUCTION</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err="1">
                <a:latin typeface="Arial" panose="020B0604020202020204" pitchFamily="34" charset="0"/>
                <a:cs typeface="Arial" panose="020B0604020202020204" pitchFamily="34" charset="0"/>
              </a:rPr>
              <a:t>OpenAPI</a:t>
            </a:r>
            <a:r>
              <a:rPr lang="en-GB" dirty="0">
                <a:latin typeface="Arial" panose="020B0604020202020204" pitchFamily="34" charset="0"/>
                <a:cs typeface="Arial" panose="020B0604020202020204" pitchFamily="34" charset="0"/>
              </a:rPr>
              <a:t> Contract Validation</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10/09/2021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dirty="0">
                <a:solidFill>
                  <a:srgbClr val="70267D"/>
                </a:solidFill>
              </a:rPr>
              <a:t>// </a:t>
            </a:r>
            <a:r>
              <a:rPr lang="en-GB" dirty="0" err="1">
                <a:solidFill>
                  <a:srgbClr val="70267D"/>
                </a:solidFill>
              </a:rPr>
              <a:t>OpenAPI</a:t>
            </a:r>
            <a:r>
              <a:rPr lang="en-GB" dirty="0">
                <a:solidFill>
                  <a:srgbClr val="70267D"/>
                </a:solidFill>
              </a:rPr>
              <a:t>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7</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latin typeface="Arial" panose="020B0604020202020204" pitchFamily="34" charset="0"/>
                <a:cs typeface="Arial" panose="020B0604020202020204" pitchFamily="34" charset="0"/>
              </a:rPr>
              <a:t>In the current situation of increased remote working, having an common, simple medium of communication such as an </a:t>
            </a:r>
            <a:r>
              <a:rPr lang="en-GB" sz="1800" dirty="0" err="1">
                <a:latin typeface="Arial" panose="020B0604020202020204" pitchFamily="34" charset="0"/>
                <a:cs typeface="Arial" panose="020B0604020202020204" pitchFamily="34" charset="0"/>
              </a:rPr>
              <a:t>OpenAPI</a:t>
            </a:r>
            <a:r>
              <a:rPr lang="en-GB" sz="1800" dirty="0">
                <a:latin typeface="Arial" panose="020B0604020202020204" pitchFamily="34" charset="0"/>
                <a:cs typeface="Arial" panose="020B0604020202020204" pitchFamily="34" charset="0"/>
              </a:rPr>
              <a:t> spec document is indispensable in meeting your requirements when building APIs.</a:t>
            </a:r>
          </a:p>
          <a:p>
            <a:pPr marL="0" indent="0">
              <a:buNone/>
            </a:pPr>
            <a:endParaRPr lang="en-GB" sz="1800" dirty="0">
              <a:latin typeface="Arial" panose="020B0604020202020204" pitchFamily="34" charset="0"/>
              <a:cs typeface="Arial" panose="020B0604020202020204" pitchFamily="34" charset="0"/>
            </a:endParaRPr>
          </a:p>
          <a:p>
            <a:pPr marL="0" indent="0">
              <a:buNone/>
            </a:pPr>
            <a:r>
              <a:rPr lang="en-GB" sz="1800" dirty="0">
                <a:latin typeface="Arial" panose="020B0604020202020204" pitchFamily="34" charset="0"/>
                <a:cs typeface="Arial" panose="020B0604020202020204" pitchFamily="34" charset="0"/>
              </a:rPr>
              <a:t>Things get</a:t>
            </a:r>
            <a:r>
              <a:rPr lang="bg-BG" sz="1800" dirty="0">
                <a:latin typeface="Arial" panose="020B0604020202020204" pitchFamily="34" charset="0"/>
                <a:cs typeface="Arial" panose="020B0604020202020204" pitchFamily="34" charset="0"/>
              </a:rPr>
              <a:t> </a:t>
            </a:r>
            <a:r>
              <a:rPr lang="en-GB" sz="1800" dirty="0">
                <a:latin typeface="Arial" panose="020B0604020202020204" pitchFamily="34" charset="0"/>
                <a:cs typeface="Arial" panose="020B0604020202020204" pitchFamily="34" charset="0"/>
              </a:rPr>
              <a:t>even more exciting when this so-called document can:</a:t>
            </a:r>
          </a:p>
          <a:p>
            <a:r>
              <a:rPr lang="en-GB" sz="1800" dirty="0">
                <a:latin typeface="Arial" panose="020B0604020202020204" pitchFamily="34" charset="0"/>
                <a:cs typeface="Arial" panose="020B0604020202020204" pitchFamily="34" charset="0"/>
              </a:rPr>
              <a:t>Serve as a contract</a:t>
            </a:r>
          </a:p>
          <a:p>
            <a:r>
              <a:rPr lang="en-GB" sz="1800" dirty="0">
                <a:latin typeface="Arial" panose="020B0604020202020204" pitchFamily="34" charset="0"/>
                <a:cs typeface="Arial" panose="020B0604020202020204" pitchFamily="34" charset="0"/>
              </a:rPr>
              <a:t>Generate clients, servers, and documentation in a plethora of languages</a:t>
            </a:r>
          </a:p>
          <a:p>
            <a:r>
              <a:rPr lang="en-GB" sz="1800" dirty="0">
                <a:latin typeface="Arial" panose="020B0604020202020204" pitchFamily="34" charset="0"/>
                <a:cs typeface="Arial" panose="020B0604020202020204" pitchFamily="34" charset="0"/>
              </a:rPr>
              <a:t>Put your developers and client first</a:t>
            </a:r>
          </a:p>
          <a:p>
            <a:r>
              <a:rPr lang="en-GB" sz="1800" dirty="0">
                <a:latin typeface="Arial" panose="020B0604020202020204" pitchFamily="34" charset="0"/>
                <a:cs typeface="Arial" panose="020B0604020202020204" pitchFamily="34" charset="0"/>
              </a:rPr>
              <a:t>Have Automatic, Fail-fast, API Validation</a:t>
            </a:r>
          </a:p>
          <a:p>
            <a:r>
              <a:rPr lang="en-GB" sz="1800" dirty="0">
                <a:latin typeface="Arial" panose="020B0604020202020204" pitchFamily="34" charset="0"/>
                <a:cs typeface="Arial" panose="020B0604020202020204" pitchFamily="34" charset="0"/>
              </a:rPr>
              <a:t>Is Cross-Platform and Language Agnostic</a:t>
            </a:r>
          </a:p>
          <a:p>
            <a:r>
              <a:rPr lang="en-GB" sz="1800" dirty="0">
                <a:latin typeface="Arial" panose="020B0604020202020204" pitchFamily="34" charset="0"/>
                <a:cs typeface="Arial" panose="020B0604020202020204" pitchFamily="34" charset="0"/>
              </a:rPr>
              <a:t>Is both human and machine readable in YAML or JSON</a:t>
            </a:r>
          </a:p>
          <a:p>
            <a:r>
              <a:rPr lang="en-GB" sz="1800" dirty="0">
                <a:latin typeface="Arial" panose="020B0604020202020204" pitchFamily="34" charset="0"/>
                <a:cs typeface="Arial" panose="020B0604020202020204" pitchFamily="34" charset="0"/>
              </a:rPr>
              <a:t>Speeds up development, prototyping, etc.</a:t>
            </a:r>
          </a:p>
          <a:p>
            <a:r>
              <a:rPr lang="en-GB" sz="1800" dirty="0">
                <a:latin typeface="Arial" panose="020B0604020202020204" pitchFamily="34" charset="0"/>
                <a:cs typeface="Arial" panose="020B0604020202020204" pitchFamily="34" charset="0"/>
              </a:rPr>
              <a:t>Reduces costs</a:t>
            </a:r>
          </a:p>
        </p:txBody>
      </p:sp>
      <p:pic>
        <p:nvPicPr>
          <p:cNvPr id="13" name="Picture 12">
            <a:extLst>
              <a:ext uri="{FF2B5EF4-FFF2-40B4-BE49-F238E27FC236}">
                <a16:creationId xmlns:a16="http://schemas.microsoft.com/office/drawing/2014/main" id="{5745CB64-D55C-564E-AE82-D1EE069B9592}"/>
              </a:ext>
            </a:extLst>
          </p:cNvPr>
          <p:cNvPicPr>
            <a:picLocks noChangeAspect="1"/>
          </p:cNvPicPr>
          <p:nvPr/>
        </p:nvPicPr>
        <p:blipFill>
          <a:blip r:embed="rId4"/>
          <a:stretch>
            <a:fillRect/>
          </a:stretch>
        </p:blipFill>
        <p:spPr>
          <a:xfrm>
            <a:off x="10745034" y="187512"/>
            <a:ext cx="1153452" cy="1156015"/>
          </a:xfrm>
          <a:prstGeom prst="rect">
            <a:avLst/>
          </a:prstGeom>
        </p:spPr>
      </p:pic>
      <p:pic>
        <p:nvPicPr>
          <p:cNvPr id="14" name="Graphic 13" descr="Checkbox Crossed with solid fill">
            <a:extLst>
              <a:ext uri="{FF2B5EF4-FFF2-40B4-BE49-F238E27FC236}">
                <a16:creationId xmlns:a16="http://schemas.microsoft.com/office/drawing/2014/main" id="{72813335-6FD7-A547-849D-A91AD23208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22011" y="473398"/>
            <a:ext cx="497448" cy="497448"/>
          </a:xfrm>
          <a:prstGeom prst="rect">
            <a:avLst/>
          </a:prstGeom>
        </p:spPr>
      </p:pic>
      <p:pic>
        <p:nvPicPr>
          <p:cNvPr id="15" name="Graphic 14" descr="Checkbox Ticked with solid fill">
            <a:extLst>
              <a:ext uri="{FF2B5EF4-FFF2-40B4-BE49-F238E27FC236}">
                <a16:creationId xmlns:a16="http://schemas.microsoft.com/office/drawing/2014/main" id="{D36D7614-E740-634F-A033-C8B1EC4368A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22012" y="141556"/>
            <a:ext cx="497447" cy="497447"/>
          </a:xfrm>
          <a:prstGeom prst="rect">
            <a:avLst/>
          </a:prstGeom>
        </p:spPr>
      </p:pic>
    </p:spTree>
    <p:extLst>
      <p:ext uri="{BB962C8B-B14F-4D97-AF65-F5344CB8AC3E}">
        <p14:creationId xmlns:p14="http://schemas.microsoft.com/office/powerpoint/2010/main" val="2052899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anim calcmode="lin" valueType="num">
                                      <p:cBhvr additive="base">
                                        <p:cTn id="7" dur="300" fill="hold"/>
                                        <p:tgtEl>
                                          <p:spTgt spid="12">
                                            <p:txEl>
                                              <p:pRg st="3" end="3"/>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xEl>
                                              <p:pRg st="4" end="4"/>
                                            </p:txEl>
                                          </p:spTgt>
                                        </p:tgtEl>
                                        <p:attrNameLst>
                                          <p:attrName>style.visibility</p:attrName>
                                        </p:attrNameLst>
                                      </p:cBhvr>
                                      <p:to>
                                        <p:strVal val="visible"/>
                                      </p:to>
                                    </p:set>
                                    <p:anim calcmode="lin" valueType="num">
                                      <p:cBhvr additive="base">
                                        <p:cTn id="13" dur="300" fill="hold"/>
                                        <p:tgtEl>
                                          <p:spTgt spid="12">
                                            <p:txEl>
                                              <p:pRg st="4" end="4"/>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2">
                                            <p:txEl>
                                              <p:pRg st="5" end="5"/>
                                            </p:txEl>
                                          </p:spTgt>
                                        </p:tgtEl>
                                        <p:attrNameLst>
                                          <p:attrName>style.visibility</p:attrName>
                                        </p:attrNameLst>
                                      </p:cBhvr>
                                      <p:to>
                                        <p:strVal val="visible"/>
                                      </p:to>
                                    </p:set>
                                    <p:anim calcmode="lin" valueType="num">
                                      <p:cBhvr additive="base">
                                        <p:cTn id="19" dur="300" fill="hold"/>
                                        <p:tgtEl>
                                          <p:spTgt spid="12">
                                            <p:txEl>
                                              <p:pRg st="5" end="5"/>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2">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2">
                                            <p:txEl>
                                              <p:pRg st="6" end="6"/>
                                            </p:txEl>
                                          </p:spTgt>
                                        </p:tgtEl>
                                        <p:attrNameLst>
                                          <p:attrName>style.visibility</p:attrName>
                                        </p:attrNameLst>
                                      </p:cBhvr>
                                      <p:to>
                                        <p:strVal val="visible"/>
                                      </p:to>
                                    </p:set>
                                    <p:anim calcmode="lin" valueType="num">
                                      <p:cBhvr additive="base">
                                        <p:cTn id="25" dur="300" fill="hold"/>
                                        <p:tgtEl>
                                          <p:spTgt spid="12">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2">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2">
                                            <p:txEl>
                                              <p:pRg st="7" end="7"/>
                                            </p:txEl>
                                          </p:spTgt>
                                        </p:tgtEl>
                                        <p:attrNameLst>
                                          <p:attrName>style.visibility</p:attrName>
                                        </p:attrNameLst>
                                      </p:cBhvr>
                                      <p:to>
                                        <p:strVal val="visible"/>
                                      </p:to>
                                    </p:set>
                                    <p:anim calcmode="lin" valueType="num">
                                      <p:cBhvr additive="base">
                                        <p:cTn id="31" dur="300" fill="hold"/>
                                        <p:tgtEl>
                                          <p:spTgt spid="12">
                                            <p:txEl>
                                              <p:pRg st="7" end="7"/>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12">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2">
                                            <p:txEl>
                                              <p:pRg st="8" end="8"/>
                                            </p:txEl>
                                          </p:spTgt>
                                        </p:tgtEl>
                                        <p:attrNameLst>
                                          <p:attrName>style.visibility</p:attrName>
                                        </p:attrNameLst>
                                      </p:cBhvr>
                                      <p:to>
                                        <p:strVal val="visible"/>
                                      </p:to>
                                    </p:set>
                                    <p:anim calcmode="lin" valueType="num">
                                      <p:cBhvr additive="base">
                                        <p:cTn id="37" dur="300" fill="hold"/>
                                        <p:tgtEl>
                                          <p:spTgt spid="12">
                                            <p:txEl>
                                              <p:pRg st="8" end="8"/>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12">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12">
                                            <p:txEl>
                                              <p:pRg st="9" end="9"/>
                                            </p:txEl>
                                          </p:spTgt>
                                        </p:tgtEl>
                                        <p:attrNameLst>
                                          <p:attrName>style.visibility</p:attrName>
                                        </p:attrNameLst>
                                      </p:cBhvr>
                                      <p:to>
                                        <p:strVal val="visible"/>
                                      </p:to>
                                    </p:set>
                                    <p:anim calcmode="lin" valueType="num">
                                      <p:cBhvr additive="base">
                                        <p:cTn id="43" dur="300" fill="hold"/>
                                        <p:tgtEl>
                                          <p:spTgt spid="12">
                                            <p:txEl>
                                              <p:pRg st="9" end="9"/>
                                            </p:txEl>
                                          </p:spTgt>
                                        </p:tgtEl>
                                        <p:attrNameLst>
                                          <p:attrName>ppt_x</p:attrName>
                                        </p:attrNameLst>
                                      </p:cBhvr>
                                      <p:tavLst>
                                        <p:tav tm="0">
                                          <p:val>
                                            <p:strVal val="0-#ppt_w/2"/>
                                          </p:val>
                                        </p:tav>
                                        <p:tav tm="100000">
                                          <p:val>
                                            <p:strVal val="#ppt_x"/>
                                          </p:val>
                                        </p:tav>
                                      </p:tavLst>
                                    </p:anim>
                                    <p:anim calcmode="lin" valueType="num">
                                      <p:cBhvr additive="base">
                                        <p:cTn id="44" dur="300" fill="hold"/>
                                        <p:tgtEl>
                                          <p:spTgt spid="12">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12">
                                            <p:txEl>
                                              <p:pRg st="10" end="10"/>
                                            </p:txEl>
                                          </p:spTgt>
                                        </p:tgtEl>
                                        <p:attrNameLst>
                                          <p:attrName>style.visibility</p:attrName>
                                        </p:attrNameLst>
                                      </p:cBhvr>
                                      <p:to>
                                        <p:strVal val="visible"/>
                                      </p:to>
                                    </p:set>
                                    <p:anim calcmode="lin" valueType="num">
                                      <p:cBhvr additive="base">
                                        <p:cTn id="49" dur="300" fill="hold"/>
                                        <p:tgtEl>
                                          <p:spTgt spid="12">
                                            <p:txEl>
                                              <p:pRg st="10" end="10"/>
                                            </p:txEl>
                                          </p:spTgt>
                                        </p:tgtEl>
                                        <p:attrNameLst>
                                          <p:attrName>ppt_x</p:attrName>
                                        </p:attrNameLst>
                                      </p:cBhvr>
                                      <p:tavLst>
                                        <p:tav tm="0">
                                          <p:val>
                                            <p:strVal val="0-#ppt_w/2"/>
                                          </p:val>
                                        </p:tav>
                                        <p:tav tm="100000">
                                          <p:val>
                                            <p:strVal val="#ppt_x"/>
                                          </p:val>
                                        </p:tav>
                                      </p:tavLst>
                                    </p:anim>
                                    <p:anim calcmode="lin" valueType="num">
                                      <p:cBhvr additive="base">
                                        <p:cTn id="50" dur="300" fill="hold"/>
                                        <p:tgtEl>
                                          <p:spTgt spid="12">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1" descr="bg_rauschen_DINA3.jpg">
            <a:extLst>
              <a:ext uri="{FF2B5EF4-FFF2-40B4-BE49-F238E27FC236}">
                <a16:creationId xmlns:a16="http://schemas.microsoft.com/office/drawing/2014/main" id="{DA53477E-9620-3E4E-A743-AD742AA36F72}"/>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5" name="Rechteck 18">
            <a:extLst>
              <a:ext uri="{FF2B5EF4-FFF2-40B4-BE49-F238E27FC236}">
                <a16:creationId xmlns:a16="http://schemas.microsoft.com/office/drawing/2014/main" id="{89E5DADE-ED41-1549-9CC0-1088DAAB904B}"/>
              </a:ext>
            </a:extLst>
          </p:cNvPr>
          <p:cNvSpPr/>
          <p:nvPr/>
        </p:nvSpPr>
        <p:spPr bwMode="gray">
          <a:xfrm>
            <a:off x="820738" y="2942627"/>
            <a:ext cx="11231847" cy="3029023"/>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dirty="0">
              <a:ln>
                <a:noFill/>
              </a:ln>
              <a:solidFill>
                <a:srgbClr val="FFFFFF"/>
              </a:solidFill>
              <a:effectLst/>
              <a:uLnTx/>
              <a:uFillTx/>
              <a:latin typeface="Calibri"/>
              <a:ea typeface="+mn-ea"/>
              <a:cs typeface="+mn-cs"/>
            </a:endParaRPr>
          </a:p>
        </p:txBody>
      </p:sp>
      <p:sp>
        <p:nvSpPr>
          <p:cNvPr id="6" name="Rechteck 19">
            <a:extLst>
              <a:ext uri="{FF2B5EF4-FFF2-40B4-BE49-F238E27FC236}">
                <a16:creationId xmlns:a16="http://schemas.microsoft.com/office/drawing/2014/main" id="{0AB78824-0EA3-174C-876D-143D55C06C2A}"/>
              </a:ext>
            </a:extLst>
          </p:cNvPr>
          <p:cNvSpPr/>
          <p:nvPr/>
        </p:nvSpPr>
        <p:spPr bwMode="gray">
          <a:xfrm>
            <a:off x="816730" y="137929"/>
            <a:ext cx="1946478" cy="1944682"/>
          </a:xfrm>
          <a:prstGeom prst="rect">
            <a:avLst/>
          </a:prstGeom>
          <a:solidFill>
            <a:srgbClr val="FFFFFF"/>
          </a:solidFill>
          <a:ln w="6350" cap="flat" cmpd="sng" algn="ctr">
            <a:noFill/>
            <a:prstDash val="solid"/>
            <a:miter lim="800000"/>
          </a:ln>
          <a:effectLst/>
        </p:spPr>
        <p:txBody>
          <a:bodyPr lIns="68580" tIns="34290" rIns="68580" bIns="34290" spcCol="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a:ln>
                <a:noFill/>
              </a:ln>
              <a:solidFill>
                <a:srgbClr val="FFFFFF"/>
              </a:solidFill>
              <a:effectLst/>
              <a:uLnTx/>
              <a:uFillTx/>
              <a:latin typeface="Calibri"/>
              <a:ea typeface="+mn-ea"/>
              <a:cs typeface="+mn-cs"/>
            </a:endParaRPr>
          </a:p>
        </p:txBody>
      </p:sp>
      <p:cxnSp>
        <p:nvCxnSpPr>
          <p:cNvPr id="7" name="Gerade Verbindung 19">
            <a:extLst>
              <a:ext uri="{FF2B5EF4-FFF2-40B4-BE49-F238E27FC236}">
                <a16:creationId xmlns:a16="http://schemas.microsoft.com/office/drawing/2014/main" id="{B0EFDD9C-FBE2-7E4E-8987-879E1D6D199B}"/>
              </a:ext>
            </a:extLst>
          </p:cNvPr>
          <p:cNvCxnSpPr/>
          <p:nvPr/>
        </p:nvCxnSpPr>
        <p:spPr bwMode="gray">
          <a:xfrm flipV="1">
            <a:off x="818356"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8" name="Rechteck 13">
            <a:extLst>
              <a:ext uri="{FF2B5EF4-FFF2-40B4-BE49-F238E27FC236}">
                <a16:creationId xmlns:a16="http://schemas.microsoft.com/office/drawing/2014/main" id="{153C2211-BEF1-0C41-8876-CD5DA05206D6}"/>
              </a:ext>
            </a:extLst>
          </p:cNvPr>
          <p:cNvSpPr/>
          <p:nvPr/>
        </p:nvSpPr>
        <p:spPr bwMode="gray">
          <a:xfrm>
            <a:off x="684412"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a:solidFill>
                  <a:schemeClr val="accent1"/>
                </a:solidFill>
              </a:rPr>
              <a:t>14,65</a:t>
            </a:r>
          </a:p>
        </p:txBody>
      </p:sp>
      <p:cxnSp>
        <p:nvCxnSpPr>
          <p:cNvPr id="9" name="Gerade Verbindung 19">
            <a:extLst>
              <a:ext uri="{FF2B5EF4-FFF2-40B4-BE49-F238E27FC236}">
                <a16:creationId xmlns:a16="http://schemas.microsoft.com/office/drawing/2014/main" id="{46E43FAC-8CA1-7843-9BE6-02A2782F7E85}"/>
              </a:ext>
            </a:extLst>
          </p:cNvPr>
          <p:cNvCxnSpPr/>
          <p:nvPr/>
        </p:nvCxnSpPr>
        <p:spPr bwMode="gray">
          <a:xfrm flipV="1">
            <a:off x="11367293"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0" name="Rechteck 15">
            <a:extLst>
              <a:ext uri="{FF2B5EF4-FFF2-40B4-BE49-F238E27FC236}">
                <a16:creationId xmlns:a16="http://schemas.microsoft.com/office/drawing/2014/main" id="{195EC463-1806-9B4F-841D-9B588DACC485}"/>
              </a:ext>
            </a:extLst>
          </p:cNvPr>
          <p:cNvSpPr/>
          <p:nvPr/>
        </p:nvSpPr>
        <p:spPr bwMode="gray">
          <a:xfrm>
            <a:off x="11233349"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de-DE" sz="600">
                <a:solidFill>
                  <a:schemeClr val="accent1"/>
                </a:solidFill>
              </a:rPr>
              <a:t>14,65</a:t>
            </a:r>
          </a:p>
        </p:txBody>
      </p:sp>
      <p:cxnSp>
        <p:nvCxnSpPr>
          <p:cNvPr id="11" name="Gerade Verbindung 19">
            <a:extLst>
              <a:ext uri="{FF2B5EF4-FFF2-40B4-BE49-F238E27FC236}">
                <a16:creationId xmlns:a16="http://schemas.microsoft.com/office/drawing/2014/main" id="{D981BC33-B8FD-E846-ADEA-7A80867FB00A}"/>
              </a:ext>
            </a:extLst>
          </p:cNvPr>
          <p:cNvCxnSpPr/>
          <p:nvPr/>
        </p:nvCxnSpPr>
        <p:spPr bwMode="gray">
          <a:xfrm rot="5400000" flipV="1">
            <a:off x="12236452" y="1680882"/>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2" name="Rechteck 21">
            <a:extLst>
              <a:ext uri="{FF2B5EF4-FFF2-40B4-BE49-F238E27FC236}">
                <a16:creationId xmlns:a16="http://schemas.microsoft.com/office/drawing/2014/main" id="{5DC60C33-7885-DB4F-A55E-9DCF03603CE0}"/>
              </a:ext>
            </a:extLst>
          </p:cNvPr>
          <p:cNvSpPr/>
          <p:nvPr/>
        </p:nvSpPr>
        <p:spPr bwMode="gray">
          <a:xfrm>
            <a:off x="12323964" y="1662882"/>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de-DE" sz="600">
                <a:solidFill>
                  <a:schemeClr val="accent1"/>
                </a:solidFill>
              </a:rPr>
              <a:t>4,75</a:t>
            </a:r>
          </a:p>
        </p:txBody>
      </p:sp>
      <p:cxnSp>
        <p:nvCxnSpPr>
          <p:cNvPr id="13" name="Gerade Verbindung 19">
            <a:extLst>
              <a:ext uri="{FF2B5EF4-FFF2-40B4-BE49-F238E27FC236}">
                <a16:creationId xmlns:a16="http://schemas.microsoft.com/office/drawing/2014/main" id="{D26368C0-7CE5-7041-8E6F-21916865D5DA}"/>
              </a:ext>
            </a:extLst>
          </p:cNvPr>
          <p:cNvCxnSpPr/>
          <p:nvPr/>
        </p:nvCxnSpPr>
        <p:spPr bwMode="gray">
          <a:xfrm rot="5400000" flipV="1">
            <a:off x="12236452" y="6210019"/>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23">
            <a:extLst>
              <a:ext uri="{FF2B5EF4-FFF2-40B4-BE49-F238E27FC236}">
                <a16:creationId xmlns:a16="http://schemas.microsoft.com/office/drawing/2014/main" id="{EAF87133-14D1-3149-84EB-CFC81D6B5CBE}"/>
              </a:ext>
            </a:extLst>
          </p:cNvPr>
          <p:cNvSpPr/>
          <p:nvPr/>
        </p:nvSpPr>
        <p:spPr bwMode="gray">
          <a:xfrm>
            <a:off x="12323964" y="6192019"/>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de-DE" sz="600">
                <a:solidFill>
                  <a:schemeClr val="accent1"/>
                </a:solidFill>
              </a:rPr>
              <a:t>7,83</a:t>
            </a:r>
          </a:p>
        </p:txBody>
      </p:sp>
      <p:sp>
        <p:nvSpPr>
          <p:cNvPr id="16" name="Textplatzhalter 41">
            <a:extLst>
              <a:ext uri="{FF2B5EF4-FFF2-40B4-BE49-F238E27FC236}">
                <a16:creationId xmlns:a16="http://schemas.microsoft.com/office/drawing/2014/main" id="{A37A0912-C5C9-9048-B680-66BF511DBBC3}"/>
              </a:ext>
            </a:extLst>
          </p:cNvPr>
          <p:cNvSpPr txBox="1">
            <a:spLocks/>
          </p:cNvSpPr>
          <p:nvPr/>
        </p:nvSpPr>
        <p:spPr bwMode="gray">
          <a:xfrm>
            <a:off x="6033260" y="1171820"/>
            <a:ext cx="4766938" cy="3818235"/>
          </a:xfrm>
          <a:prstGeom prst="rect">
            <a:avLst/>
          </a:prstGeom>
        </p:spPr>
        <p:txBody>
          <a:bodyPr vert="horz" lIns="91440" tIns="45720" rIns="91440" bIns="45720" rtlCol="0" anchor="ctr"/>
          <a:lstStyle>
            <a:defPPr>
              <a:defRPr lang="en-US"/>
            </a:defPPr>
            <a:lvl1pPr marL="0" indent="0" algn="l" defTabSz="457200" rtl="0" eaLnBrk="1" latinLnBrk="0" hangingPunct="1">
              <a:lnSpc>
                <a:spcPct val="100000"/>
              </a:lnSpc>
              <a:buFontTx/>
              <a:buNone/>
              <a:defRPr sz="1200" b="1" i="1" kern="1200">
                <a:solidFill>
                  <a:srgbClr val="965AA0"/>
                </a:solidFill>
                <a:latin typeface="+mn-lt"/>
                <a:ea typeface="+mn-ea"/>
                <a:cs typeface="+mn-cs"/>
              </a:defRPr>
            </a:lvl1pPr>
            <a:lvl2pPr marL="0" indent="0" algn="l" defTabSz="457200" rtl="0" eaLnBrk="1" latinLnBrk="0" hangingPunct="1">
              <a:lnSpc>
                <a:spcPct val="100000"/>
              </a:lnSpc>
              <a:buFontTx/>
              <a:buNone/>
              <a:defRPr sz="2000" kern="1200">
                <a:solidFill>
                  <a:srgbClr val="965AA0"/>
                </a:solidFill>
                <a:latin typeface="+mn-lt"/>
                <a:ea typeface="+mn-ea"/>
                <a:cs typeface="+mn-cs"/>
              </a:defRPr>
            </a:lvl2pPr>
            <a:lvl3pPr marL="0" indent="0" algn="l" defTabSz="457200" rtl="0" eaLnBrk="1" latinLnBrk="0" hangingPunct="1">
              <a:lnSpc>
                <a:spcPct val="100000"/>
              </a:lnSpc>
              <a:buFontTx/>
              <a:buNone/>
              <a:defRPr sz="2000" kern="1200">
                <a:solidFill>
                  <a:srgbClr val="965AA0"/>
                </a:solidFill>
                <a:latin typeface="+mn-lt"/>
                <a:ea typeface="+mn-ea"/>
                <a:cs typeface="+mn-cs"/>
              </a:defRPr>
            </a:lvl3pPr>
            <a:lvl4pPr marL="0" indent="0" algn="l" defTabSz="457200" rtl="0" eaLnBrk="1" latinLnBrk="0" hangingPunct="1">
              <a:lnSpc>
                <a:spcPct val="100000"/>
              </a:lnSpc>
              <a:buFontTx/>
              <a:buNone/>
              <a:defRPr sz="2000" kern="1200">
                <a:solidFill>
                  <a:srgbClr val="965AA0"/>
                </a:solidFill>
                <a:latin typeface="+mn-lt"/>
                <a:ea typeface="+mn-ea"/>
                <a:cs typeface="+mn-cs"/>
              </a:defRPr>
            </a:lvl4pPr>
            <a:lvl5pPr marL="0" indent="0" algn="l" defTabSz="457200" rtl="0" eaLnBrk="1" latinLnBrk="0" hangingPunct="1">
              <a:lnSpc>
                <a:spcPct val="100000"/>
              </a:lnSpc>
              <a:buFontTx/>
              <a:buNone/>
              <a:defRPr sz="2000" kern="1200">
                <a:solidFill>
                  <a:srgbClr val="965AA0"/>
                </a:solidFill>
                <a:latin typeface="+mn-lt"/>
                <a:ea typeface="+mn-ea"/>
                <a:cs typeface="+mn-cs"/>
              </a:defRPr>
            </a:lvl5pPr>
            <a:lvl6pPr marL="0" indent="0" algn="l" defTabSz="457200" rtl="0" eaLnBrk="1" latinLnBrk="0" hangingPunct="1">
              <a:lnSpc>
                <a:spcPct val="100000"/>
              </a:lnSpc>
              <a:buFontTx/>
              <a:buNone/>
              <a:defRPr sz="2000" kern="1200">
                <a:solidFill>
                  <a:srgbClr val="965AA0"/>
                </a:solidFill>
                <a:latin typeface="+mn-lt"/>
                <a:ea typeface="+mn-ea"/>
                <a:cs typeface="+mn-cs"/>
              </a:defRPr>
            </a:lvl6pPr>
            <a:lvl7pPr marL="0" indent="0" algn="l" defTabSz="457200" rtl="0" eaLnBrk="1" latinLnBrk="0" hangingPunct="1">
              <a:lnSpc>
                <a:spcPct val="100000"/>
              </a:lnSpc>
              <a:buFontTx/>
              <a:buNone/>
              <a:defRPr sz="2000" kern="1200">
                <a:solidFill>
                  <a:srgbClr val="965AA0"/>
                </a:solidFill>
                <a:latin typeface="+mn-lt"/>
                <a:ea typeface="+mn-ea"/>
                <a:cs typeface="+mn-cs"/>
              </a:defRPr>
            </a:lvl7pPr>
            <a:lvl8pPr marL="0" indent="0" algn="l" defTabSz="457200" rtl="0" eaLnBrk="1" latinLnBrk="0" hangingPunct="1">
              <a:lnSpc>
                <a:spcPct val="100000"/>
              </a:lnSpc>
              <a:buFontTx/>
              <a:buNone/>
              <a:defRPr sz="2000" kern="1200">
                <a:solidFill>
                  <a:srgbClr val="965AA0"/>
                </a:solidFill>
                <a:latin typeface="+mn-lt"/>
                <a:ea typeface="+mn-ea"/>
                <a:cs typeface="+mn-cs"/>
              </a:defRPr>
            </a:lvl8pPr>
            <a:lvl9pPr marL="0" indent="0" algn="l" defTabSz="457200" rtl="0" eaLnBrk="1" latinLnBrk="0" hangingPunct="1">
              <a:lnSpc>
                <a:spcPct val="100000"/>
              </a:lnSpc>
              <a:buFontTx/>
              <a:buNone/>
              <a:defRPr sz="2000" kern="1200">
                <a:solidFill>
                  <a:srgbClr val="965AA0"/>
                </a:solidFill>
                <a:latin typeface="+mn-lt"/>
                <a:ea typeface="+mn-ea"/>
                <a:cs typeface="+mn-cs"/>
              </a:defRPr>
            </a:lvl9pPr>
          </a:lstStyle>
          <a:p>
            <a:endParaRPr lang="de-DE" sz="1100"/>
          </a:p>
        </p:txBody>
      </p:sp>
      <p:sp>
        <p:nvSpPr>
          <p:cNvPr id="18" name="Untertitel 2">
            <a:extLst>
              <a:ext uri="{FF2B5EF4-FFF2-40B4-BE49-F238E27FC236}">
                <a16:creationId xmlns:a16="http://schemas.microsoft.com/office/drawing/2014/main" id="{922D3280-E6E0-674B-A4DD-0D7A0B6C040D}"/>
              </a:ext>
            </a:extLst>
          </p:cNvPr>
          <p:cNvSpPr txBox="1">
            <a:spLocks/>
          </p:cNvSpPr>
          <p:nvPr/>
        </p:nvSpPr>
        <p:spPr bwMode="gray">
          <a:xfrm>
            <a:off x="953612" y="2995940"/>
            <a:ext cx="10942553" cy="2868147"/>
          </a:xfrm>
          <a:prstGeom prst="rect">
            <a:avLst/>
          </a:prstGeom>
        </p:spPr>
        <p:txBody>
          <a:bodyPr anchor="ctr"/>
          <a:lstStyle>
            <a:lvl1pPr marL="0" indent="0" algn="l" defTabSz="457200" rtl="0" eaLnBrk="1" latinLnBrk="0" hangingPunct="1">
              <a:lnSpc>
                <a:spcPct val="90000"/>
              </a:lnSpc>
              <a:spcBef>
                <a:spcPts val="1000"/>
              </a:spcBef>
              <a:spcAft>
                <a:spcPts val="1500"/>
              </a:spcAft>
              <a:buClr>
                <a:schemeClr val="accent1"/>
              </a:buClr>
              <a:buSzPct val="80000"/>
              <a:buFont typeface="Wingdings 3" charset="2"/>
              <a:buNone/>
              <a:defRPr sz="2800" b="1" i="0" kern="1200" cap="all" baseline="0">
                <a:solidFill>
                  <a:schemeClr val="bg1"/>
                </a:solidFill>
                <a:latin typeface="+mn-lt"/>
                <a:ea typeface="+mn-ea"/>
                <a:cs typeface="+mn-cs"/>
              </a:defRPr>
            </a:lvl1pPr>
            <a:lvl2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 typeface="Wingdings 3" charset="2"/>
              <a:buNone/>
              <a:tabLst/>
              <a:defRPr sz="2000" b="0" i="0" kern="1200">
                <a:solidFill>
                  <a:schemeClr val="bg1"/>
                </a:solidFill>
                <a:latin typeface="+mn-lt"/>
                <a:ea typeface="+mn-ea"/>
                <a:cs typeface="+mn-cs"/>
              </a:defRPr>
            </a:lvl3pPr>
            <a:lvl4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8pPr>
            <a:lvl9pPr marL="1588" indent="0" algn="l" defTabSz="457200" rtl="0" eaLnBrk="1" latinLnBrk="0" hangingPunct="1">
              <a:lnSpc>
                <a:spcPct val="100000"/>
              </a:lnSpc>
              <a:spcBef>
                <a:spcPts val="1000"/>
              </a:spcBef>
              <a:spcAft>
                <a:spcPts val="0"/>
              </a:spcAft>
              <a:buClr>
                <a:schemeClr val="accent1"/>
              </a:buClr>
              <a:buSzPct val="80000"/>
              <a:buFont typeface="Wingdings 3" charset="2"/>
              <a:buNone/>
              <a:defRPr sz="2000" b="0" i="0" kern="1200">
                <a:solidFill>
                  <a:schemeClr val="bg1"/>
                </a:solidFill>
                <a:latin typeface="+mn-lt"/>
                <a:ea typeface="+mn-ea"/>
                <a:cs typeface="+mn-cs"/>
              </a:defRPr>
            </a:lvl9pPr>
          </a:lstStyle>
          <a:p>
            <a:pPr algn="ctr"/>
            <a:r>
              <a:rPr lang="de-DE" sz="4400" dirty="0">
                <a:latin typeface="Arial" panose="020B0604020202020204" pitchFamily="34" charset="0"/>
                <a:cs typeface="Arial" panose="020B0604020202020204" pitchFamily="34" charset="0"/>
              </a:rPr>
              <a:t>Design First vs. Code First Development</a:t>
            </a:r>
          </a:p>
        </p:txBody>
      </p:sp>
      <p:pic>
        <p:nvPicPr>
          <p:cNvPr id="19" name="Grafik 25">
            <a:extLst>
              <a:ext uri="{FF2B5EF4-FFF2-40B4-BE49-F238E27FC236}">
                <a16:creationId xmlns:a16="http://schemas.microsoft.com/office/drawing/2014/main" id="{D5792338-6627-6247-9879-FD1ECF9D26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730" y="1195138"/>
            <a:ext cx="1946478" cy="714052"/>
          </a:xfrm>
          <a:prstGeom prst="rect">
            <a:avLst/>
          </a:prstGeom>
        </p:spPr>
      </p:pic>
    </p:spTree>
    <p:extLst>
      <p:ext uri="{BB962C8B-B14F-4D97-AF65-F5344CB8AC3E}">
        <p14:creationId xmlns:p14="http://schemas.microsoft.com/office/powerpoint/2010/main" val="4005636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1" descr="bg_rauschen_DINA3.jpg">
            <a:extLst>
              <a:ext uri="{FF2B5EF4-FFF2-40B4-BE49-F238E27FC236}">
                <a16:creationId xmlns:a16="http://schemas.microsoft.com/office/drawing/2014/main" id="{4DD7C3E6-D9F7-C240-922A-A026168E2E6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white">
          <a:xfrm>
            <a:off x="142622" y="140238"/>
            <a:ext cx="11906756" cy="6577523"/>
          </a:xfrm>
          <a:prstGeom prst="rect">
            <a:avLst/>
          </a:prstGeom>
        </p:spPr>
      </p:pic>
      <p:sp>
        <p:nvSpPr>
          <p:cNvPr id="7" name="Titel 1">
            <a:extLst>
              <a:ext uri="{FF2B5EF4-FFF2-40B4-BE49-F238E27FC236}">
                <a16:creationId xmlns:a16="http://schemas.microsoft.com/office/drawing/2014/main" id="{2AA29494-A2D4-D94F-A813-A08142541369}"/>
              </a:ext>
            </a:extLst>
          </p:cNvPr>
          <p:cNvSpPr txBox="1">
            <a:spLocks/>
          </p:cNvSpPr>
          <p:nvPr/>
        </p:nvSpPr>
        <p:spPr bwMode="gray">
          <a:xfrm>
            <a:off x="403224" y="262470"/>
            <a:ext cx="11354771" cy="50305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2800" b="1" dirty="0">
                <a:solidFill>
                  <a:srgbClr val="70267D"/>
                </a:solidFill>
                <a:latin typeface="Arial" panose="020B0604020202020204" pitchFamily="34" charset="0"/>
                <a:cs typeface="Arial" panose="020B0604020202020204" pitchFamily="34" charset="0"/>
              </a:rPr>
              <a:t>CODE FIRST DEVELOPMENT</a:t>
            </a:r>
          </a:p>
        </p:txBody>
      </p:sp>
      <p:sp>
        <p:nvSpPr>
          <p:cNvPr id="8" name="Untertitel 2">
            <a:extLst>
              <a:ext uri="{FF2B5EF4-FFF2-40B4-BE49-F238E27FC236}">
                <a16:creationId xmlns:a16="http://schemas.microsoft.com/office/drawing/2014/main" id="{8CD43734-0F27-7441-B851-11481B23563E}"/>
              </a:ext>
            </a:extLst>
          </p:cNvPr>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r>
              <a:rPr lang="en-GB" dirty="0">
                <a:latin typeface="Arial" panose="020B0604020202020204" pitchFamily="34" charset="0"/>
                <a:cs typeface="Arial" panose="020B0604020202020204" pitchFamily="34" charset="0"/>
              </a:rPr>
              <a:t>Design First vs. Code First Development</a:t>
            </a:r>
          </a:p>
        </p:txBody>
      </p:sp>
      <p:sp>
        <p:nvSpPr>
          <p:cNvPr id="9" name="Datumsplatzhalter 2">
            <a:extLst>
              <a:ext uri="{FF2B5EF4-FFF2-40B4-BE49-F238E27FC236}">
                <a16:creationId xmlns:a16="http://schemas.microsoft.com/office/drawing/2014/main" id="{21FA0FA1-9AF4-D245-A33E-EB0C8BF88DA2}"/>
              </a:ext>
            </a:extLst>
          </p:cNvPr>
          <p:cNvSpPr>
            <a:spLocks noGrp="1"/>
          </p:cNvSpPr>
          <p:nvPr>
            <p:ph type="dt" sz="half" idx="10"/>
          </p:nvPr>
        </p:nvSpPr>
        <p:spPr>
          <a:xfrm>
            <a:off x="407196" y="6416724"/>
            <a:ext cx="926304" cy="193495"/>
          </a:xfrm>
        </p:spPr>
        <p:txBody>
          <a:bodyPr/>
          <a:lstStyle/>
          <a:p>
            <a:fld id="{C846F0DE-0D40-4173-A850-A019377B8EB0}" type="datetime1">
              <a:rPr lang="en-GB" smtClean="0">
                <a:solidFill>
                  <a:srgbClr val="70267D"/>
                </a:solidFill>
              </a:rPr>
              <a:t>10/09/2021</a:t>
            </a:fld>
            <a:endParaRPr lang="en-GB">
              <a:solidFill>
                <a:srgbClr val="70267D"/>
              </a:solidFill>
            </a:endParaRPr>
          </a:p>
        </p:txBody>
      </p:sp>
      <p:sp>
        <p:nvSpPr>
          <p:cNvPr id="10" name="Fußzeilenplatzhalter 10">
            <a:extLst>
              <a:ext uri="{FF2B5EF4-FFF2-40B4-BE49-F238E27FC236}">
                <a16:creationId xmlns:a16="http://schemas.microsoft.com/office/drawing/2014/main" id="{A30EFB1E-ED2D-AA42-9B43-1D31C3659FB7}"/>
              </a:ext>
            </a:extLst>
          </p:cNvPr>
          <p:cNvSpPr>
            <a:spLocks noGrp="1"/>
          </p:cNvSpPr>
          <p:nvPr>
            <p:ph type="ftr" sz="quarter" idx="11"/>
          </p:nvPr>
        </p:nvSpPr>
        <p:spPr>
          <a:xfrm>
            <a:off x="1450181" y="6416543"/>
            <a:ext cx="10003013" cy="193676"/>
          </a:xfrm>
        </p:spPr>
        <p:txBody>
          <a:bodyPr/>
          <a:lstStyle/>
          <a:p>
            <a:r>
              <a:rPr lang="en-GB" dirty="0">
                <a:solidFill>
                  <a:srgbClr val="70267D"/>
                </a:solidFill>
              </a:rPr>
              <a:t>// </a:t>
            </a:r>
            <a:r>
              <a:rPr lang="en-GB" dirty="0" err="1">
                <a:solidFill>
                  <a:srgbClr val="70267D"/>
                </a:solidFill>
              </a:rPr>
              <a:t>OpenAPI</a:t>
            </a:r>
            <a:r>
              <a:rPr lang="en-GB" dirty="0">
                <a:solidFill>
                  <a:srgbClr val="70267D"/>
                </a:solidFill>
              </a:rPr>
              <a:t> contract validation  //  XX.XX.2021  //</a:t>
            </a:r>
          </a:p>
        </p:txBody>
      </p:sp>
      <p:sp>
        <p:nvSpPr>
          <p:cNvPr id="11" name="Foliennummernplatzhalter 11">
            <a:extLst>
              <a:ext uri="{FF2B5EF4-FFF2-40B4-BE49-F238E27FC236}">
                <a16:creationId xmlns:a16="http://schemas.microsoft.com/office/drawing/2014/main" id="{A44953C0-B04C-EE4D-A2C6-37E9CD1B1BFB}"/>
              </a:ext>
            </a:extLst>
          </p:cNvPr>
          <p:cNvSpPr>
            <a:spLocks noGrp="1"/>
          </p:cNvSpPr>
          <p:nvPr>
            <p:ph type="sldNum" sz="quarter" idx="12"/>
          </p:nvPr>
        </p:nvSpPr>
        <p:spPr>
          <a:xfrm>
            <a:off x="11568287" y="6426067"/>
            <a:ext cx="330199" cy="193676"/>
          </a:xfrm>
        </p:spPr>
        <p:txBody>
          <a:bodyPr/>
          <a:lstStyle/>
          <a:p>
            <a:fld id="{0C7C1E0B-BD27-42F8-BC6B-2F0636970842}" type="slidenum">
              <a:rPr lang="en-GB" smtClean="0">
                <a:solidFill>
                  <a:srgbClr val="70267D"/>
                </a:solidFill>
              </a:rPr>
              <a:pPr/>
              <a:t>9</a:t>
            </a:fld>
            <a:endParaRPr lang="en-GB">
              <a:solidFill>
                <a:srgbClr val="70267D"/>
              </a:solidFill>
            </a:endParaRPr>
          </a:p>
        </p:txBody>
      </p:sp>
      <p:sp>
        <p:nvSpPr>
          <p:cNvPr id="12" name="Textplatzhalter 8">
            <a:extLst>
              <a:ext uri="{FF2B5EF4-FFF2-40B4-BE49-F238E27FC236}">
                <a16:creationId xmlns:a16="http://schemas.microsoft.com/office/drawing/2014/main" id="{082E43CC-1857-C040-8ACA-B3D8D874125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Arial" panose="020B0604020202020204" pitchFamily="34" charset="0"/>
                <a:cs typeface="Arial" panose="020B0604020202020204" pitchFamily="34" charset="0"/>
              </a:rPr>
              <a:t>With a code-first approach, you start with your IDE typing out some code. </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Somewhere in the back of your mind, you know that eventually an interface will be created to deliver this service. </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However, your main focus is on the “</a:t>
            </a:r>
            <a:r>
              <a:rPr lang="en-GB" sz="1800" b="1" i="1" dirty="0">
                <a:latin typeface="Arial" panose="020B0604020202020204" pitchFamily="34" charset="0"/>
                <a:cs typeface="Arial" panose="020B0604020202020204" pitchFamily="34" charset="0"/>
              </a:rPr>
              <a:t>core functionality</a:t>
            </a:r>
            <a:r>
              <a:rPr lang="en-GB" sz="1800" dirty="0">
                <a:latin typeface="Arial" panose="020B0604020202020204" pitchFamily="34" charset="0"/>
                <a:cs typeface="Arial" panose="020B0604020202020204" pitchFamily="34" charset="0"/>
              </a:rPr>
              <a:t>” not the “</a:t>
            </a:r>
            <a:r>
              <a:rPr lang="en-GB" sz="1800" b="1" i="1" dirty="0">
                <a:latin typeface="Arial" panose="020B0604020202020204" pitchFamily="34" charset="0"/>
                <a:cs typeface="Arial" panose="020B0604020202020204" pitchFamily="34" charset="0"/>
              </a:rPr>
              <a:t>interface</a:t>
            </a:r>
            <a:r>
              <a:rPr lang="en-GB" sz="1800" dirty="0">
                <a:latin typeface="Arial" panose="020B0604020202020204" pitchFamily="34" charset="0"/>
                <a:cs typeface="Arial" panose="020B0604020202020204" pitchFamily="34" charset="0"/>
              </a:rPr>
              <a:t>”.</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When the time comes to implement the interface (</a:t>
            </a:r>
            <a:r>
              <a:rPr lang="en-GB" sz="1800" b="1" i="1" dirty="0">
                <a:latin typeface="Arial" panose="020B0604020202020204" pitchFamily="34" charset="0"/>
                <a:cs typeface="Arial" panose="020B0604020202020204" pitchFamily="34" charset="0"/>
              </a:rPr>
              <a:t>the API</a:t>
            </a:r>
            <a:r>
              <a:rPr lang="en-GB" sz="1800" dirty="0">
                <a:latin typeface="Arial" panose="020B0604020202020204" pitchFamily="34" charset="0"/>
                <a:cs typeface="Arial" panose="020B0604020202020204" pitchFamily="34" charset="0"/>
              </a:rPr>
              <a:t>), the core service is mostly done so it drives the implementation rather than the other way around. </a:t>
            </a:r>
          </a:p>
          <a:p>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To the user who will ultimately use this API, it can feel like it was tacked on, like an afterthought to the core service.</a:t>
            </a:r>
          </a:p>
        </p:txBody>
      </p:sp>
      <p:sp>
        <p:nvSpPr>
          <p:cNvPr id="13" name="TextBox 12">
            <a:extLst>
              <a:ext uri="{FF2B5EF4-FFF2-40B4-BE49-F238E27FC236}">
                <a16:creationId xmlns:a16="http://schemas.microsoft.com/office/drawing/2014/main" id="{BE1C13AD-64FA-FF44-AA38-455DA002F03A}"/>
              </a:ext>
            </a:extLst>
          </p:cNvPr>
          <p:cNvSpPr txBox="1"/>
          <p:nvPr/>
        </p:nvSpPr>
        <p:spPr>
          <a:xfrm>
            <a:off x="10297297" y="148308"/>
            <a:ext cx="1715833" cy="707886"/>
          </a:xfrm>
          <a:prstGeom prst="rect">
            <a:avLst/>
          </a:prstGeom>
          <a:noFill/>
        </p:spPr>
        <p:txBody>
          <a:bodyPr wrap="square" rtlCol="0">
            <a:spAutoFit/>
          </a:bodyPr>
          <a:lstStyle/>
          <a:p>
            <a:pPr algn="ctr"/>
            <a:r>
              <a:rPr lang="en-GB" sz="4000" b="1" dirty="0"/>
              <a:t>{Code}</a:t>
            </a:r>
          </a:p>
        </p:txBody>
      </p:sp>
    </p:spTree>
    <p:extLst>
      <p:ext uri="{BB962C8B-B14F-4D97-AF65-F5344CB8AC3E}">
        <p14:creationId xmlns:p14="http://schemas.microsoft.com/office/powerpoint/2010/main" val="1382334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3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 calcmode="lin" valueType="num">
                                      <p:cBhvr additive="base">
                                        <p:cTn id="13" dur="3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 calcmode="lin" valueType="num">
                                      <p:cBhvr additive="base">
                                        <p:cTn id="19" dur="300" fill="hold"/>
                                        <p:tgtEl>
                                          <p:spTgt spid="12">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2">
                                            <p:txEl>
                                              <p:pRg st="6" end="6"/>
                                            </p:txEl>
                                          </p:spTgt>
                                        </p:tgtEl>
                                        <p:attrNameLst>
                                          <p:attrName>style.visibility</p:attrName>
                                        </p:attrNameLst>
                                      </p:cBhvr>
                                      <p:to>
                                        <p:strVal val="visible"/>
                                      </p:to>
                                    </p:set>
                                    <p:anim calcmode="lin" valueType="num">
                                      <p:cBhvr additive="base">
                                        <p:cTn id="25" dur="300" fill="hold"/>
                                        <p:tgtEl>
                                          <p:spTgt spid="12">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2">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2">
                                            <p:txEl>
                                              <p:pRg st="8" end="8"/>
                                            </p:txEl>
                                          </p:spTgt>
                                        </p:tgtEl>
                                        <p:attrNameLst>
                                          <p:attrName>style.visibility</p:attrName>
                                        </p:attrNameLst>
                                      </p:cBhvr>
                                      <p:to>
                                        <p:strVal val="visible"/>
                                      </p:to>
                                    </p:set>
                                    <p:anim calcmode="lin" valueType="num">
                                      <p:cBhvr additive="base">
                                        <p:cTn id="31" dur="300" fill="hold"/>
                                        <p:tgtEl>
                                          <p:spTgt spid="12">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12">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4204</TotalTime>
  <Words>8415</Words>
  <Application>Microsoft Macintosh PowerPoint</Application>
  <PresentationFormat>Widescreen</PresentationFormat>
  <Paragraphs>1081</Paragraphs>
  <Slides>54</Slides>
  <Notes>51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Calibri</vt:lpstr>
      <vt:lpstr>Calibri Light</vt:lpstr>
      <vt:lpstr>Courier</vt:lpstr>
      <vt:lpstr>Wingdings 3</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Atanas Kuzmanov (Атанас Кузманов)</dc:creator>
  <cp:lastModifiedBy>Atanas Kuzmanov (Атанас Кузманов)</cp:lastModifiedBy>
  <cp:revision>1604</cp:revision>
  <dcterms:created xsi:type="dcterms:W3CDTF">2021-03-26T12:46:16Z</dcterms:created>
  <dcterms:modified xsi:type="dcterms:W3CDTF">2021-09-10T12:56:59Z</dcterms:modified>
</cp:coreProperties>
</file>